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430" r:id="rId3"/>
    <p:sldId id="492" r:id="rId4"/>
    <p:sldId id="505" r:id="rId5"/>
    <p:sldId id="503" r:id="rId6"/>
    <p:sldId id="504" r:id="rId7"/>
    <p:sldId id="491" r:id="rId8"/>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A1D"/>
    <a:srgbClr val="FF8908"/>
    <a:srgbClr val="FDA02A"/>
    <a:srgbClr val="E95420"/>
    <a:srgbClr val="800000"/>
    <a:srgbClr val="FD9F40"/>
    <a:srgbClr val="FD7F40"/>
    <a:srgbClr val="EC8651"/>
    <a:srgbClr val="EC834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6395" autoAdjust="0"/>
  </p:normalViewPr>
  <p:slideViewPr>
    <p:cSldViewPr snapToGrid="0">
      <p:cViewPr>
        <p:scale>
          <a:sx n="60" d="100"/>
          <a:sy n="60" d="100"/>
        </p:scale>
        <p:origin x="-1296" y="642"/>
      </p:cViewPr>
      <p:guideLst>
        <p:guide orient="horz" pos="3072"/>
        <p:guide pos="4096"/>
      </p:guideLst>
    </p:cSldViewPr>
  </p:slideViewPr>
  <p:notesTextViewPr>
    <p:cViewPr>
      <p:scale>
        <a:sx n="3" d="2"/>
        <a:sy n="3" d="2"/>
      </p:scale>
      <p:origin x="0" y="0"/>
    </p:cViewPr>
  </p:notesTextViewPr>
  <p:sorterViewPr>
    <p:cViewPr>
      <p:scale>
        <a:sx n="66" d="100"/>
        <a:sy n="66" d="100"/>
      </p:scale>
      <p:origin x="0" y="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5" tIns="46587" rIns="93175" bIns="46587"/>
          <a:lstStyle/>
          <a:p>
            <a:endParaRPr/>
          </a:p>
        </p:txBody>
      </p:sp>
      <p:sp>
        <p:nvSpPr>
          <p:cNvPr id="117" name="Shape 117"/>
          <p:cNvSpPr>
            <a:spLocks noGrp="1"/>
          </p:cNvSpPr>
          <p:nvPr>
            <p:ph type="body" sz="quarter" idx="1"/>
          </p:nvPr>
        </p:nvSpPr>
        <p:spPr>
          <a:xfrm>
            <a:off x="934721" y="4415791"/>
            <a:ext cx="5140960" cy="4183380"/>
          </a:xfrm>
          <a:prstGeom prst="rect">
            <a:avLst/>
          </a:prstGeom>
        </p:spPr>
        <p:txBody>
          <a:bodyPr lIns="93175" tIns="46587" rIns="93175" bIns="46587"/>
          <a:lstStyle/>
          <a:p>
            <a:endParaRPr/>
          </a:p>
        </p:txBody>
      </p:sp>
    </p:spTree>
    <p:extLst>
      <p:ext uri="{BB962C8B-B14F-4D97-AF65-F5344CB8AC3E}">
        <p14:creationId xmlns:p14="http://schemas.microsoft.com/office/powerpoint/2010/main" val="29695366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107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483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830180" y="5822645"/>
            <a:ext cx="11734051" cy="3190334"/>
          </a:xfrm>
          <a:prstGeom prst="rect">
            <a:avLst/>
          </a:prstGeom>
        </p:spPr>
        <p:txBody>
          <a:bodyPr anchor="b">
            <a:normAutofit fontScale="40000" lnSpcReduction="20000"/>
          </a:bodyPr>
          <a:lstStyle>
            <a:lvl1pPr algn="r" defTabSz="3429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t>
            </a:r>
            <a:b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endParaRPr lang="en-US" b="0" dirty="0"/>
          </a:p>
          <a:p>
            <a:pPr>
              <a:lnSpc>
                <a:spcPct val="170000"/>
              </a:lnSpc>
            </a:pPr>
            <a:endParaRPr lang="el-GR" sz="10400" cap="none" dirty="0">
              <a:ln>
                <a:noFill/>
              </a:ln>
              <a:solidFill>
                <a:srgbClr val="800000"/>
              </a:solidFill>
              <a:latin typeface="Helvetica Neue"/>
            </a:endParaRPr>
          </a:p>
          <a:p>
            <a:pPr>
              <a:lnSpc>
                <a:spcPct val="170000"/>
              </a:lnSpc>
            </a:pPr>
            <a:endParaRPr lang="el-GR" sz="10400" cap="none" dirty="0">
              <a:ln>
                <a:noFill/>
              </a:ln>
              <a:solidFill>
                <a:srgbClr val="800000"/>
              </a:solidFill>
              <a:latin typeface="Helvetica Neue"/>
            </a:endParaRPr>
          </a:p>
          <a:p>
            <a:pPr>
              <a:lnSpc>
                <a:spcPct val="170000"/>
              </a:lnSpc>
            </a:pPr>
            <a:endParaRPr lang="el-GR" sz="10400" cap="none" dirty="0">
              <a:ln>
                <a:noFill/>
              </a:ln>
              <a:solidFill>
                <a:srgbClr val="800000"/>
              </a:solidFill>
              <a:latin typeface="Helvetica Neue"/>
            </a:endParaRPr>
          </a:p>
          <a:p>
            <a:pPr>
              <a:lnSpc>
                <a:spcPct val="170000"/>
              </a:lnSpc>
            </a:pPr>
            <a:endParaRPr lang="el-GR" sz="9600" cap="none" dirty="0">
              <a:ln>
                <a:noFill/>
              </a:ln>
              <a:solidFill>
                <a:schemeClr val="bg2">
                  <a:lumMod val="25000"/>
                </a:schemeClr>
              </a:solidFill>
              <a:latin typeface="Helvetica Neue"/>
            </a:endParaRPr>
          </a:p>
        </p:txBody>
      </p:sp>
      <p:sp>
        <p:nvSpPr>
          <p:cNvPr id="5" name="Title 1"/>
          <p:cNvSpPr txBox="1">
            <a:spLocks/>
          </p:cNvSpPr>
          <p:nvPr/>
        </p:nvSpPr>
        <p:spPr>
          <a:xfrm>
            <a:off x="4165600" y="8631089"/>
            <a:ext cx="8839200" cy="1023133"/>
          </a:xfrm>
          <a:prstGeom prst="rect">
            <a:avLst/>
          </a:prstGeom>
        </p:spPr>
        <p:txBody>
          <a:bodyPr anchor="b">
            <a:normAutofit fontScale="25000" lnSpcReduction="20000"/>
          </a:bodyPr>
          <a:lstStyle>
            <a:lvl1pPr algn="r" defTabSz="3429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t>
            </a:r>
            <a:b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endParaRPr lang="en-US" b="0" dirty="0"/>
          </a:p>
          <a:p>
            <a:endParaRPr lang="el-GR" sz="14800" i="1" dirty="0">
              <a:solidFill>
                <a:sysClr val="window" lastClr="FFFFFF"/>
              </a:solidFill>
              <a:latin typeface="Calibri" panose="020F0502020204030204"/>
            </a:endParaRPr>
          </a:p>
        </p:txBody>
      </p:sp>
      <p:sp>
        <p:nvSpPr>
          <p:cNvPr id="4" name="TextBox 3"/>
          <p:cNvSpPr txBox="1"/>
          <p:nvPr/>
        </p:nvSpPr>
        <p:spPr>
          <a:xfrm>
            <a:off x="3913632" y="7720056"/>
            <a:ext cx="847344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l-GR" dirty="0">
                <a:solidFill>
                  <a:srgbClr val="941A1D"/>
                </a:solidFill>
                <a:latin typeface="Arial" panose="020B0604020202020204" pitchFamily="34" charset="0"/>
                <a:cs typeface="Arial" panose="020B0604020202020204" pitchFamily="34" charset="0"/>
              </a:rPr>
              <a:t>Περιγραφή Χρηματοδοτούμενου Ερευνητικού </a:t>
            </a:r>
            <a:r>
              <a:rPr lang="el-GR" dirty="0" smtClean="0">
                <a:solidFill>
                  <a:srgbClr val="941A1D"/>
                </a:solidFill>
                <a:latin typeface="Arial" panose="020B0604020202020204" pitchFamily="34" charset="0"/>
                <a:cs typeface="Arial" panose="020B0604020202020204" pitchFamily="34" charset="0"/>
              </a:rPr>
              <a:t>Έργου</a:t>
            </a:r>
          </a:p>
          <a:p>
            <a:pPr marL="0" marR="0" indent="0" algn="ctr" defTabSz="584200" rtl="0" fontAlgn="auto" latinLnBrk="0" hangingPunct="0">
              <a:lnSpc>
                <a:spcPct val="100000"/>
              </a:lnSpc>
              <a:spcBef>
                <a:spcPts val="0"/>
              </a:spcBef>
              <a:spcAft>
                <a:spcPts val="0"/>
              </a:spcAft>
              <a:buClrTx/>
              <a:buSzTx/>
              <a:buFontTx/>
              <a:buNone/>
              <a:tabLst/>
            </a:pPr>
            <a:r>
              <a:rPr lang="el-GR" dirty="0" smtClean="0">
                <a:latin typeface="Arial" panose="020B0604020202020204" pitchFamily="34" charset="0"/>
                <a:cs typeface="Arial" panose="020B0604020202020204" pitchFamily="34" charset="0"/>
              </a:rPr>
              <a:t>1η Προκήρυξη Ερευνητικών Έργων ΕΛ.ΙΔ.Ε.Κ. για την ενίσχυση των Μελών ΔΕΠ και Ερευνητών/τριών και την προμήθεια ερευνητικού εξοπλισμού μεγάλης αξίας</a:t>
            </a:r>
            <a:endParaRPr kumimoji="0" lang="en-US"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7" name="Image" descr="Image"/>
          <p:cNvPicPr>
            <a:picLocks noChangeAspect="1"/>
          </p:cNvPicPr>
          <p:nvPr/>
        </p:nvPicPr>
        <p:blipFill>
          <a:blip r:embed="rId4" cstate="print"/>
          <a:stretch>
            <a:fillRect/>
          </a:stretch>
        </p:blipFill>
        <p:spPr>
          <a:xfrm>
            <a:off x="8775656" y="580004"/>
            <a:ext cx="3355778" cy="8098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 name="Image" descr="Image"/>
          <p:cNvPicPr>
            <a:picLocks noChangeAspect="1"/>
          </p:cNvPicPr>
          <p:nvPr/>
        </p:nvPicPr>
        <p:blipFill>
          <a:blip r:embed="rId2" cstate="print"/>
          <a:stretch>
            <a:fillRect/>
          </a:stretch>
        </p:blipFill>
        <p:spPr>
          <a:xfrm>
            <a:off x="926592" y="8785917"/>
            <a:ext cx="2048026" cy="494271"/>
          </a:xfrm>
          <a:prstGeom prst="rect">
            <a:avLst/>
          </a:prstGeom>
          <a:ln w="12700">
            <a:miter lim="400000"/>
          </a:ln>
        </p:spPr>
      </p:pic>
      <p:sp>
        <p:nvSpPr>
          <p:cNvPr id="7" name="Slide Number Placeholder 6"/>
          <p:cNvSpPr>
            <a:spLocks noGrp="1"/>
          </p:cNvSpPr>
          <p:nvPr>
            <p:ph type="sldNum" sz="quarter" idx="2"/>
          </p:nvPr>
        </p:nvSpPr>
        <p:spPr>
          <a:xfrm>
            <a:off x="12528593" y="9159450"/>
            <a:ext cx="206787" cy="348813"/>
          </a:xfrm>
        </p:spPr>
        <p:txBody>
          <a:bodyPr/>
          <a:lstStyle/>
          <a:p>
            <a:fld id="{86CB4B4D-7CA3-9044-876B-883B54F8677D}" type="slidenum">
              <a:rPr lang="en-US" b="1" smtClean="0">
                <a:solidFill>
                  <a:schemeClr val="bg1"/>
                </a:solidFill>
                <a:latin typeface="Calibri" panose="020F0502020204030204" pitchFamily="34" charset="0"/>
                <a:cs typeface="Calibri" panose="020F0502020204030204" pitchFamily="34" charset="0"/>
              </a:rPr>
              <a:pPr/>
              <a:t>2</a:t>
            </a:fld>
            <a:endParaRPr lang="en-US" b="1" dirty="0">
              <a:solidFill>
                <a:schemeClr val="bg1"/>
              </a:solidFill>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Box 2"/>
          <p:cNvSpPr txBox="1"/>
          <p:nvPr/>
        </p:nvSpPr>
        <p:spPr>
          <a:xfrm>
            <a:off x="848000" y="1248100"/>
            <a:ext cx="87294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rgbClr val="941A1D"/>
                </a:solidFill>
                <a:effectLst/>
                <a:uFillTx/>
                <a:latin typeface="Arial" panose="020B0604020202020204" pitchFamily="34" charset="0"/>
                <a:ea typeface="Cambria" panose="02040503050406030204" pitchFamily="18" charset="0"/>
                <a:cs typeface="Arial" panose="020B0604020202020204" pitchFamily="34" charset="0"/>
                <a:sym typeface="Helvetica Neue"/>
              </a:rPr>
              <a:t>Τίτλος Ερευνητικού Έργου:</a:t>
            </a:r>
          </a:p>
          <a:p>
            <a:pPr algn="l"/>
            <a:r>
              <a:rPr lang="el-GR" sz="1600" dirty="0">
                <a:solidFill>
                  <a:srgbClr val="941A1D"/>
                </a:solidFill>
                <a:latin typeface="Arial" panose="020B0604020202020204" pitchFamily="34" charset="0"/>
                <a:cs typeface="Arial" panose="020B0604020202020204" pitchFamily="34" charset="0"/>
              </a:rPr>
              <a:t>Ιόμορφα σωματίδια για αυξημένη στόχευση του RNAi στα έντομα</a:t>
            </a:r>
            <a:endParaRPr kumimoji="0" lang="en-US" sz="1600" b="1" i="0" u="none" strike="noStrike" cap="none" spc="0" normalizeH="0" baseline="0" dirty="0">
              <a:ln>
                <a:noFill/>
              </a:ln>
              <a:solidFill>
                <a:srgbClr val="941A1D"/>
              </a:solidFill>
              <a:effectLst/>
              <a:uFillTx/>
              <a:latin typeface="Arial" panose="020B0604020202020204" pitchFamily="34" charset="0"/>
              <a:ea typeface="Cambria" panose="02040503050406030204" pitchFamily="18" charset="0"/>
              <a:cs typeface="Arial" panose="020B0604020202020204" pitchFamily="34" charset="0"/>
              <a:sym typeface="Helvetica Neue"/>
            </a:endParaRPr>
          </a:p>
        </p:txBody>
      </p:sp>
      <p:sp>
        <p:nvSpPr>
          <p:cNvPr id="11" name="TextBox 10"/>
          <p:cNvSpPr txBox="1"/>
          <p:nvPr/>
        </p:nvSpPr>
        <p:spPr>
          <a:xfrm>
            <a:off x="5473073" y="7632776"/>
            <a:ext cx="4902497"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rgbClr val="941A1D"/>
                </a:solidFill>
                <a:effectLst/>
                <a:uFillTx/>
                <a:latin typeface="Arial" panose="020B0604020202020204" pitchFamily="34" charset="0"/>
                <a:cs typeface="Arial" panose="020B0604020202020204" pitchFamily="34" charset="0"/>
                <a:sym typeface="Helvetica Neue"/>
              </a:rPr>
              <a:t>Ποσό </a:t>
            </a:r>
            <a:r>
              <a:rPr kumimoji="0" lang="el-GR"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rPr>
              <a:t>Χρηματοδότησης:</a:t>
            </a:r>
          </a:p>
          <a:p>
            <a:pPr marL="0" marR="0" indent="0" algn="l" defTabSz="584200" rtl="0" fontAlgn="auto" latinLnBrk="0" hangingPunct="0">
              <a:lnSpc>
                <a:spcPct val="100000"/>
              </a:lnSpc>
              <a:spcBef>
                <a:spcPts val="0"/>
              </a:spcBef>
              <a:spcAft>
                <a:spcPts val="0"/>
              </a:spcAft>
              <a:buClrTx/>
              <a:buSzTx/>
              <a:buFontTx/>
              <a:buNone/>
              <a:tabLst/>
            </a:pPr>
            <a:r>
              <a:rPr kumimoji="0" lang="el-GR" sz="16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rPr>
              <a:t>152.000 €</a:t>
            </a:r>
            <a:endParaRPr kumimoji="0" lang="el-GR" sz="1600" b="1" i="0" u="none" strike="noStrike" cap="none" spc="0" normalizeH="0" baseline="0" dirty="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l-GR" sz="2000" dirty="0">
                <a:solidFill>
                  <a:srgbClr val="941A1D"/>
                </a:solidFill>
                <a:latin typeface="Arial" panose="020B0604020202020204" pitchFamily="34" charset="0"/>
                <a:cs typeface="Arial" panose="020B0604020202020204" pitchFamily="34" charset="0"/>
              </a:rPr>
              <a:t>Διάρκεια Χρηματοδότησης:</a:t>
            </a:r>
          </a:p>
          <a:p>
            <a:pPr marL="0" marR="0" indent="0" algn="l" defTabSz="584200" rtl="0" fontAlgn="auto" latinLnBrk="0" hangingPunct="0">
              <a:lnSpc>
                <a:spcPct val="100000"/>
              </a:lnSpc>
              <a:spcBef>
                <a:spcPts val="0"/>
              </a:spcBef>
              <a:spcAft>
                <a:spcPts val="0"/>
              </a:spcAft>
              <a:buClrTx/>
              <a:buSzTx/>
              <a:buFontTx/>
              <a:buNone/>
              <a:tabLst/>
            </a:pPr>
            <a:r>
              <a:rPr kumimoji="0" lang="en-US" sz="16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rPr>
              <a:t>2 </a:t>
            </a:r>
            <a:r>
              <a:rPr kumimoji="0" lang="el-GR" sz="16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rPr>
              <a:t>έτη</a:t>
            </a:r>
            <a:endParaRPr kumimoji="0" lang="el-GR" sz="1600" b="1" i="0" u="none" strike="noStrike" cap="none" spc="0" normalizeH="0" dirty="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l-GR" sz="2000" b="1" i="0" u="none" strike="noStrike" cap="none" spc="0" normalizeH="0" dirty="0">
              <a:ln>
                <a:noFill/>
              </a:ln>
              <a:solidFill>
                <a:srgbClr val="941A1D"/>
              </a:solidFill>
              <a:effectLst/>
              <a:uFillTx/>
              <a:sym typeface="Helvetica Neue"/>
            </a:endParaRPr>
          </a:p>
        </p:txBody>
      </p:sp>
      <p:sp>
        <p:nvSpPr>
          <p:cNvPr id="13" name="TextBox 12"/>
          <p:cNvSpPr txBox="1"/>
          <p:nvPr/>
        </p:nvSpPr>
        <p:spPr>
          <a:xfrm>
            <a:off x="844296" y="2324384"/>
            <a:ext cx="7225284" cy="5765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rPr>
              <a:t>Επιστημονικός Υπεύθυνος:</a:t>
            </a:r>
            <a:endParaRPr kumimoji="0" lang="en-US"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n-US" sz="1600" dirty="0" smtClean="0">
                <a:solidFill>
                  <a:srgbClr val="941A1D"/>
                </a:solidFill>
                <a:latin typeface="Arial" panose="020B0604020202020204" pitchFamily="34" charset="0"/>
                <a:cs typeface="Arial" panose="020B0604020202020204" pitchFamily="34" charset="0"/>
              </a:rPr>
              <a:t>Luc Swevers</a:t>
            </a:r>
            <a:endParaRPr kumimoji="0" lang="el-GR" sz="16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l-GR" sz="2000" dirty="0" smtClean="0">
                <a:solidFill>
                  <a:srgbClr val="941A1D"/>
                </a:solidFill>
                <a:latin typeface="Arial" panose="020B0604020202020204" pitchFamily="34" charset="0"/>
                <a:cs typeface="Arial" panose="020B0604020202020204" pitchFamily="34" charset="0"/>
              </a:rPr>
              <a:t>Φιλικός προς τον αναγνώστη τίτλος:</a:t>
            </a:r>
            <a:endParaRPr lang="en-US" sz="2000" dirty="0" smtClean="0">
              <a:solidFill>
                <a:srgbClr val="941A1D"/>
              </a:solidFill>
              <a:latin typeface="Arial" panose="020B0604020202020204" pitchFamily="34" charset="0"/>
              <a:cs typeface="Arial" panose="020B0604020202020204" pitchFamily="34" charset="0"/>
            </a:endParaRPr>
          </a:p>
          <a:p>
            <a:pPr algn="l"/>
            <a:r>
              <a:rPr lang="el-GR" sz="1600" dirty="0">
                <a:solidFill>
                  <a:srgbClr val="941A1D"/>
                </a:solidFill>
                <a:latin typeface="Arial" panose="020B0604020202020204" pitchFamily="34" charset="0"/>
                <a:cs typeface="Arial" panose="020B0604020202020204" pitchFamily="34" charset="0"/>
              </a:rPr>
              <a:t>Βιοτεχνολογική </a:t>
            </a:r>
            <a:r>
              <a:rPr lang="el-GR" sz="1600" dirty="0" smtClean="0">
                <a:solidFill>
                  <a:srgbClr val="941A1D"/>
                </a:solidFill>
                <a:latin typeface="Arial" panose="020B0604020202020204" pitchFamily="34" charset="0"/>
                <a:cs typeface="Arial" panose="020B0604020202020204" pitchFamily="34" charset="0"/>
              </a:rPr>
              <a:t>πλατφόρμα</a:t>
            </a:r>
            <a:endParaRPr lang="en-US" sz="1600" dirty="0" smtClean="0">
              <a:solidFill>
                <a:srgbClr val="941A1D"/>
              </a:solidFill>
              <a:latin typeface="Arial" panose="020B0604020202020204" pitchFamily="34" charset="0"/>
              <a:cs typeface="Arial" panose="020B0604020202020204" pitchFamily="34" charset="0"/>
            </a:endParaRPr>
          </a:p>
          <a:p>
            <a:pPr algn="l"/>
            <a:r>
              <a:rPr lang="el-GR" sz="1600" dirty="0" smtClean="0">
                <a:solidFill>
                  <a:srgbClr val="941A1D"/>
                </a:solidFill>
                <a:latin typeface="Arial" panose="020B0604020202020204" pitchFamily="34" charset="0"/>
                <a:cs typeface="Arial" panose="020B0604020202020204" pitchFamily="34" charset="0"/>
              </a:rPr>
              <a:t>παραγωγής συμπλόκων</a:t>
            </a:r>
            <a:r>
              <a:rPr lang="en-US" sz="1600" dirty="0" smtClean="0">
                <a:solidFill>
                  <a:srgbClr val="941A1D"/>
                </a:solidFill>
                <a:latin typeface="Arial" panose="020B0604020202020204" pitchFamily="34" charset="0"/>
                <a:cs typeface="Arial" panose="020B0604020202020204" pitchFamily="34" charset="0"/>
              </a:rPr>
              <a:t> </a:t>
            </a:r>
            <a:r>
              <a:rPr lang="el-GR" sz="1600" dirty="0" smtClean="0">
                <a:solidFill>
                  <a:srgbClr val="941A1D"/>
                </a:solidFill>
                <a:latin typeface="Arial" panose="020B0604020202020204" pitchFamily="34" charset="0"/>
                <a:cs typeface="Arial" panose="020B0604020202020204" pitchFamily="34" charset="0"/>
              </a:rPr>
              <a:t>βιομορίων</a:t>
            </a:r>
            <a:endParaRPr lang="en-US" sz="1600" dirty="0" smtClean="0">
              <a:solidFill>
                <a:srgbClr val="941A1D"/>
              </a:solidFill>
              <a:latin typeface="Arial" panose="020B0604020202020204" pitchFamily="34" charset="0"/>
              <a:cs typeface="Arial" panose="020B0604020202020204" pitchFamily="34" charset="0"/>
            </a:endParaRPr>
          </a:p>
          <a:p>
            <a:pPr algn="l"/>
            <a:r>
              <a:rPr lang="el-GR" sz="1600" dirty="0" smtClean="0">
                <a:solidFill>
                  <a:srgbClr val="941A1D"/>
                </a:solidFill>
                <a:latin typeface="Arial" panose="020B0604020202020204" pitchFamily="34" charset="0"/>
                <a:cs typeface="Arial" panose="020B0604020202020204" pitchFamily="34" charset="0"/>
              </a:rPr>
              <a:t>για τον ασφαλή </a:t>
            </a:r>
            <a:r>
              <a:rPr lang="el-GR" sz="1600" dirty="0">
                <a:solidFill>
                  <a:srgbClr val="941A1D"/>
                </a:solidFill>
                <a:latin typeface="Arial" panose="020B0604020202020204" pitchFamily="34" charset="0"/>
                <a:cs typeface="Arial" panose="020B0604020202020204" pitchFamily="34" charset="0"/>
              </a:rPr>
              <a:t>έλεγχο </a:t>
            </a:r>
            <a:r>
              <a:rPr lang="el-GR" sz="1600" dirty="0" smtClean="0">
                <a:solidFill>
                  <a:srgbClr val="941A1D"/>
                </a:solidFill>
                <a:latin typeface="Arial" panose="020B0604020202020204" pitchFamily="34" charset="0"/>
                <a:cs typeface="Arial" panose="020B0604020202020204" pitchFamily="34" charset="0"/>
              </a:rPr>
              <a:t>επιβλαβών</a:t>
            </a:r>
            <a:r>
              <a:rPr lang="en-US" sz="1600" dirty="0" smtClean="0">
                <a:solidFill>
                  <a:srgbClr val="941A1D"/>
                </a:solidFill>
                <a:latin typeface="Arial" panose="020B0604020202020204" pitchFamily="34" charset="0"/>
                <a:cs typeface="Arial" panose="020B0604020202020204" pitchFamily="34" charset="0"/>
              </a:rPr>
              <a:t> </a:t>
            </a:r>
            <a:r>
              <a:rPr lang="el-GR" sz="1600" dirty="0" smtClean="0">
                <a:solidFill>
                  <a:srgbClr val="941A1D"/>
                </a:solidFill>
                <a:latin typeface="Arial" panose="020B0604020202020204" pitchFamily="34" charset="0"/>
                <a:cs typeface="Arial" panose="020B0604020202020204" pitchFamily="34" charset="0"/>
              </a:rPr>
              <a:t>εντόμων  </a:t>
            </a:r>
          </a:p>
          <a:p>
            <a:pPr marL="0" marR="0" indent="0" algn="l" defTabSz="584200" rtl="0" fontAlgn="auto" latinLnBrk="0" hangingPunct="0">
              <a:lnSpc>
                <a:spcPct val="100000"/>
              </a:lnSpc>
              <a:spcBef>
                <a:spcPts val="0"/>
              </a:spcBef>
              <a:spcAft>
                <a:spcPts val="0"/>
              </a:spcAft>
              <a:buClrTx/>
              <a:buSzTx/>
              <a:buFontTx/>
              <a:buNone/>
              <a:tabLst/>
            </a:pPr>
            <a:endParaRPr lang="el-GR" sz="2000" dirty="0" smtClean="0">
              <a:solidFill>
                <a:srgbClr val="941A1D"/>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rPr>
              <a:t>Επιστημονική</a:t>
            </a:r>
            <a:r>
              <a:rPr kumimoji="0" lang="el-GR" sz="20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rPr>
              <a:t> Περιοχή:</a:t>
            </a:r>
          </a:p>
          <a:p>
            <a:pPr algn="l"/>
            <a:r>
              <a:rPr lang="el-GR" sz="1600" dirty="0" smtClean="0">
                <a:solidFill>
                  <a:srgbClr val="941A1D"/>
                </a:solidFill>
                <a:latin typeface="Arial" panose="020B0604020202020204" pitchFamily="34" charset="0"/>
                <a:cs typeface="Arial" panose="020B0604020202020204" pitchFamily="34" charset="0"/>
              </a:rPr>
              <a:t>Γεωργικές Επιστήμες – Επιστήμη &amp; Τεχνολογία Τροφίμων</a:t>
            </a:r>
          </a:p>
          <a:p>
            <a:pPr marL="0" marR="0" indent="0" algn="l" defTabSz="584200" rtl="0" fontAlgn="auto" latinLnBrk="0" hangingPunct="0">
              <a:lnSpc>
                <a:spcPct val="100000"/>
              </a:lnSpc>
              <a:spcBef>
                <a:spcPts val="0"/>
              </a:spcBef>
              <a:spcAft>
                <a:spcPts val="0"/>
              </a:spcAft>
              <a:buClrTx/>
              <a:buSzTx/>
              <a:buFontTx/>
              <a:buNone/>
              <a:tabLst/>
            </a:pPr>
            <a:endParaRPr kumimoji="0" lang="el-GR" sz="20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l-GR" sz="2000" baseline="0" dirty="0" smtClean="0">
                <a:solidFill>
                  <a:srgbClr val="941A1D"/>
                </a:solidFill>
                <a:latin typeface="Arial" panose="020B0604020202020204" pitchFamily="34" charset="0"/>
                <a:cs typeface="Arial" panose="020B0604020202020204" pitchFamily="34" charset="0"/>
              </a:rPr>
              <a:t>Φορέας</a:t>
            </a:r>
            <a:r>
              <a:rPr lang="el-GR" sz="2000" dirty="0" smtClean="0">
                <a:solidFill>
                  <a:srgbClr val="941A1D"/>
                </a:solidFill>
                <a:latin typeface="Arial" panose="020B0604020202020204" pitchFamily="34" charset="0"/>
                <a:cs typeface="Arial" panose="020B0604020202020204" pitchFamily="34" charset="0"/>
              </a:rPr>
              <a:t> Προέλευσης και Χώρα:</a:t>
            </a:r>
          </a:p>
          <a:p>
            <a:pPr marL="0" marR="0" indent="0" algn="l" defTabSz="584200" rtl="0" fontAlgn="auto" latinLnBrk="0" hangingPunct="0">
              <a:lnSpc>
                <a:spcPct val="100000"/>
              </a:lnSpc>
              <a:spcBef>
                <a:spcPts val="0"/>
              </a:spcBef>
              <a:spcAft>
                <a:spcPts val="0"/>
              </a:spcAft>
              <a:buClrTx/>
              <a:buSzTx/>
              <a:buFontTx/>
              <a:buNone/>
              <a:tabLst/>
            </a:pPr>
            <a:r>
              <a:rPr lang="el-GR" sz="1600" dirty="0" smtClean="0">
                <a:solidFill>
                  <a:srgbClr val="941A1D"/>
                </a:solidFill>
                <a:latin typeface="Arial" panose="020B0604020202020204" pitchFamily="34" charset="0"/>
                <a:cs typeface="Arial" panose="020B0604020202020204" pitchFamily="34" charset="0"/>
              </a:rPr>
              <a:t>Ερευνητικό Κέντρο, Ελλάδα</a:t>
            </a:r>
          </a:p>
          <a:p>
            <a:pPr marL="0" marR="0" indent="0" algn="l" defTabSz="584200" rtl="0" fontAlgn="auto" latinLnBrk="0" hangingPunct="0">
              <a:lnSpc>
                <a:spcPct val="100000"/>
              </a:lnSpc>
              <a:spcBef>
                <a:spcPts val="0"/>
              </a:spcBef>
              <a:spcAft>
                <a:spcPts val="0"/>
              </a:spcAft>
              <a:buClrTx/>
              <a:buSzTx/>
              <a:buFontTx/>
              <a:buNone/>
              <a:tabLst/>
            </a:pPr>
            <a:endParaRPr lang="el-GR" sz="2000" dirty="0" smtClean="0">
              <a:solidFill>
                <a:srgbClr val="941A1D"/>
              </a:solidFill>
              <a:latin typeface="Arial" panose="020B0604020202020204" pitchFamily="34" charset="0"/>
              <a:cs typeface="Arial" panose="020B0604020202020204" pitchFamily="34" charset="0"/>
            </a:endParaRPr>
          </a:p>
          <a:p>
            <a:pPr marL="0" marR="0" indent="0" algn="l" defTabSz="5842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smtClean="0">
                <a:ln>
                  <a:noFill/>
                </a:ln>
                <a:solidFill>
                  <a:srgbClr val="941A1D"/>
                </a:solidFill>
                <a:effectLst/>
                <a:uFillTx/>
                <a:latin typeface="Arial" panose="020B0604020202020204" pitchFamily="34" charset="0"/>
                <a:cs typeface="Arial" panose="020B0604020202020204" pitchFamily="34" charset="0"/>
                <a:sym typeface="Helvetica Neue"/>
              </a:rPr>
              <a:t>Φορέας</a:t>
            </a:r>
            <a:r>
              <a:rPr kumimoji="0" lang="el-GR" sz="20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rPr>
              <a:t> Υποδοχής:</a:t>
            </a:r>
          </a:p>
          <a:p>
            <a:pPr marL="0" marR="0" indent="0" algn="l" defTabSz="584200" rtl="0" fontAlgn="auto" latinLnBrk="0" hangingPunct="0">
              <a:lnSpc>
                <a:spcPct val="100000"/>
              </a:lnSpc>
              <a:spcBef>
                <a:spcPts val="0"/>
              </a:spcBef>
              <a:spcAft>
                <a:spcPts val="0"/>
              </a:spcAft>
              <a:buClrTx/>
              <a:buSzTx/>
              <a:buFontTx/>
              <a:buNone/>
              <a:tabLst/>
            </a:pPr>
            <a:r>
              <a:rPr lang="el-GR" sz="1600" dirty="0" smtClean="0">
                <a:solidFill>
                  <a:srgbClr val="941A1D"/>
                </a:solidFill>
                <a:latin typeface="Arial" panose="020B0604020202020204" pitchFamily="34" charset="0"/>
                <a:cs typeface="Arial" panose="020B0604020202020204" pitchFamily="34" charset="0"/>
              </a:rPr>
              <a:t>ΕΚΕΦΕ «Δημόκριτος», Αγία Παρασκευή (Αθήνα)</a:t>
            </a:r>
            <a:endParaRPr kumimoji="0" lang="el-GR" sz="16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kumimoji="0" lang="el-GR" sz="2000" b="1" i="0" u="none" strike="noStrike" cap="none" spc="0" normalizeH="0" dirty="0" smtClean="0">
              <a:ln>
                <a:noFill/>
              </a:ln>
              <a:solidFill>
                <a:srgbClr val="941A1D"/>
              </a:solidFill>
              <a:effectLst/>
              <a:uFillTx/>
              <a:latin typeface="Arial" panose="020B0604020202020204" pitchFamily="34" charset="0"/>
              <a:cs typeface="Arial" panose="020B0604020202020204" pitchFamily="34" charset="0"/>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l-GR" sz="2000" baseline="0" dirty="0" smtClean="0">
                <a:solidFill>
                  <a:srgbClr val="941A1D"/>
                </a:solidFill>
                <a:latin typeface="Arial" panose="020B0604020202020204" pitchFamily="34" charset="0"/>
                <a:cs typeface="Arial" panose="020B0604020202020204" pitchFamily="34" charset="0"/>
              </a:rPr>
              <a:t>Συνεργαζόμενος</a:t>
            </a:r>
            <a:r>
              <a:rPr lang="el-GR" sz="2000" dirty="0" smtClean="0">
                <a:solidFill>
                  <a:srgbClr val="941A1D"/>
                </a:solidFill>
                <a:latin typeface="Arial" panose="020B0604020202020204" pitchFamily="34" charset="0"/>
                <a:cs typeface="Arial" panose="020B0604020202020204" pitchFamily="34" charset="0"/>
              </a:rPr>
              <a:t> Φορέας:</a:t>
            </a:r>
          </a:p>
          <a:p>
            <a:pPr marL="0" marR="0" indent="0" algn="l" defTabSz="584200" rtl="0" fontAlgn="auto" latinLnBrk="0" hangingPunct="0">
              <a:lnSpc>
                <a:spcPct val="100000"/>
              </a:lnSpc>
              <a:spcBef>
                <a:spcPts val="0"/>
              </a:spcBef>
              <a:spcAft>
                <a:spcPts val="0"/>
              </a:spcAft>
              <a:buClrTx/>
              <a:buSzTx/>
              <a:buFontTx/>
              <a:buNone/>
              <a:tabLst/>
            </a:pPr>
            <a:r>
              <a:rPr lang="en-US" sz="1600" dirty="0" smtClean="0">
                <a:solidFill>
                  <a:srgbClr val="941A1D"/>
                </a:solidFill>
                <a:latin typeface="Arial" panose="020B0604020202020204" pitchFamily="34" charset="0"/>
                <a:cs typeface="Arial" panose="020B0604020202020204" pitchFamily="34" charset="0"/>
              </a:rPr>
              <a:t>South China Agricultural University (</a:t>
            </a:r>
            <a:r>
              <a:rPr lang="el-GR" sz="1600" dirty="0" smtClean="0">
                <a:solidFill>
                  <a:srgbClr val="941A1D"/>
                </a:solidFill>
                <a:latin typeface="Arial" panose="020B0604020202020204" pitchFamily="34" charset="0"/>
                <a:cs typeface="Arial" panose="020B0604020202020204" pitchFamily="34" charset="0"/>
              </a:rPr>
              <a:t>Κίνα)</a:t>
            </a:r>
            <a:endParaRPr lang="en-US" sz="1600" dirty="0" smtClean="0">
              <a:solidFill>
                <a:srgbClr val="941A1D"/>
              </a:solidFill>
              <a:latin typeface="Arial" panose="020B0604020202020204" pitchFamily="34" charset="0"/>
              <a:cs typeface="Arial" panose="020B0604020202020204" pitchFamily="34" charset="0"/>
            </a:endParaRPr>
          </a:p>
          <a:p>
            <a:pPr algn="l"/>
            <a:endParaRPr lang="el-GR" sz="2000" dirty="0" smtClean="0">
              <a:solidFill>
                <a:srgbClr val="941A1D"/>
              </a:solidFill>
              <a:latin typeface="Arial" panose="020B0604020202020204" pitchFamily="34" charset="0"/>
              <a:cs typeface="Arial" panose="020B0604020202020204" pitchFamily="34" charset="0"/>
            </a:endParaRPr>
          </a:p>
        </p:txBody>
      </p:sp>
      <p:pic>
        <p:nvPicPr>
          <p:cNvPr id="1026" name="Picture 2" descr="C:\Users\Luc\Desktop\DsRNA-VL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198" y="925291"/>
            <a:ext cx="5458400" cy="3820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51176" y="1071493"/>
            <a:ext cx="1859805" cy="215444"/>
          </a:xfrm>
          <a:prstGeom prst="rect">
            <a:avLst/>
          </a:prstGeom>
        </p:spPr>
        <p:txBody>
          <a:bodyPr wrap="none">
            <a:spAutoFit/>
          </a:bodyPr>
          <a:lstStyle/>
          <a:p>
            <a:r>
              <a:rPr lang="el-GR" sz="800" dirty="0">
                <a:latin typeface="Arial" panose="020B0604020202020204" pitchFamily="34" charset="0"/>
                <a:cs typeface="Arial" panose="020B0604020202020204" pitchFamily="34" charset="0"/>
              </a:rPr>
              <a:t>δημιουργήθηκε </a:t>
            </a:r>
            <a:r>
              <a:rPr lang="el-GR" sz="800" dirty="0" smtClean="0">
                <a:latin typeface="Arial" panose="020B0604020202020204" pitchFamily="34" charset="0"/>
                <a:cs typeface="Arial" panose="020B0604020202020204" pitchFamily="34" charset="0"/>
              </a:rPr>
              <a:t>με</a:t>
            </a:r>
            <a:r>
              <a:rPr lang="en-US" sz="800" dirty="0" smtClean="0">
                <a:latin typeface="Arial" panose="020B0604020202020204" pitchFamily="34" charset="0"/>
                <a:cs typeface="Arial" panose="020B0604020202020204" pitchFamily="34" charset="0"/>
              </a:rPr>
              <a:t> BioRender.com</a:t>
            </a:r>
            <a:endParaRPr lang="en-US" sz="800" dirty="0">
              <a:latin typeface="Arial" panose="020B0604020202020204" pitchFamily="34" charset="0"/>
              <a:cs typeface="Arial" panose="020B0604020202020204" pitchFamily="34" charset="0"/>
            </a:endParaRPr>
          </a:p>
        </p:txBody>
      </p:sp>
      <p:sp>
        <p:nvSpPr>
          <p:cNvPr id="14" name="Rectangle 13"/>
          <p:cNvSpPr/>
          <p:nvPr/>
        </p:nvSpPr>
        <p:spPr>
          <a:xfrm>
            <a:off x="9734161" y="2551875"/>
            <a:ext cx="1452642" cy="215444"/>
          </a:xfrm>
          <a:prstGeom prst="rect">
            <a:avLst/>
          </a:prstGeom>
          <a:solidFill>
            <a:schemeClr val="bg1"/>
          </a:solidFill>
        </p:spPr>
        <p:txBody>
          <a:bodyPr wrap="none">
            <a:spAutoFit/>
          </a:bodyPr>
          <a:lstStyle/>
          <a:p>
            <a:r>
              <a:rPr lang="el-GR" sz="800" dirty="0" smtClean="0">
                <a:latin typeface="Arial" panose="020B0604020202020204" pitchFamily="34" charset="0"/>
                <a:cs typeface="Arial" panose="020B0604020202020204" pitchFamily="34" charset="0"/>
              </a:rPr>
              <a:t>κυτταρική σειρά εντόμων </a:t>
            </a:r>
            <a:endParaRPr lang="en-US" sz="800" dirty="0">
              <a:latin typeface="Arial" panose="020B0604020202020204" pitchFamily="34" charset="0"/>
              <a:cs typeface="Arial" panose="020B0604020202020204" pitchFamily="34" charset="0"/>
            </a:endParaRPr>
          </a:p>
        </p:txBody>
      </p:sp>
      <p:sp>
        <p:nvSpPr>
          <p:cNvPr id="15" name="Rectangle 14"/>
          <p:cNvSpPr/>
          <p:nvPr/>
        </p:nvSpPr>
        <p:spPr>
          <a:xfrm>
            <a:off x="11652766" y="2752573"/>
            <a:ext cx="1141659" cy="338554"/>
          </a:xfrm>
          <a:prstGeom prst="rect">
            <a:avLst/>
          </a:prstGeom>
          <a:solidFill>
            <a:schemeClr val="bg1"/>
          </a:solidFill>
        </p:spPr>
        <p:txBody>
          <a:bodyPr wrap="none">
            <a:spAutoFit/>
          </a:bodyPr>
          <a:lstStyle/>
          <a:p>
            <a:r>
              <a:rPr lang="el-GR" sz="800" dirty="0">
                <a:latin typeface="Arial" panose="020B0604020202020204" pitchFamily="34" charset="0"/>
                <a:cs typeface="Arial" panose="020B0604020202020204" pitchFamily="34" charset="0"/>
              </a:rPr>
              <a:t>ι</a:t>
            </a:r>
            <a:r>
              <a:rPr lang="el-GR" sz="800" dirty="0" smtClean="0">
                <a:latin typeface="Arial" panose="020B0604020202020204" pitchFamily="34" charset="0"/>
                <a:cs typeface="Arial" panose="020B0604020202020204" pitchFamily="34" charset="0"/>
              </a:rPr>
              <a:t>όμορφο σωματίδιο</a:t>
            </a:r>
          </a:p>
          <a:p>
            <a:r>
              <a:rPr lang="el-GR" sz="800" dirty="0" smtClean="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
        <p:nvSpPr>
          <p:cNvPr id="8" name="Rectangle 7"/>
          <p:cNvSpPr/>
          <p:nvPr/>
        </p:nvSpPr>
        <p:spPr>
          <a:xfrm>
            <a:off x="8913937" y="2921850"/>
            <a:ext cx="1091966" cy="338554"/>
          </a:xfrm>
          <a:prstGeom prst="rect">
            <a:avLst/>
          </a:prstGeom>
          <a:solidFill>
            <a:schemeClr val="bg1"/>
          </a:solidFill>
        </p:spPr>
        <p:txBody>
          <a:bodyPr wrap="none">
            <a:spAutoFit/>
          </a:bodyPr>
          <a:lstStyle/>
          <a:p>
            <a:r>
              <a:rPr lang="el-GR" sz="800" dirty="0">
                <a:latin typeface="Arial" panose="020B0604020202020204" pitchFamily="34" charset="0"/>
                <a:cs typeface="Arial" panose="020B0604020202020204" pitchFamily="34" charset="0"/>
              </a:rPr>
              <a:t>α</a:t>
            </a:r>
            <a:r>
              <a:rPr lang="el-GR" sz="800" dirty="0" smtClean="0">
                <a:latin typeface="Arial" panose="020B0604020202020204" pitchFamily="34" charset="0"/>
                <a:cs typeface="Arial" panose="020B0604020202020204" pitchFamily="34" charset="0"/>
              </a:rPr>
              <a:t>νασυνδυασμένος</a:t>
            </a:r>
          </a:p>
          <a:p>
            <a:r>
              <a:rPr lang="el-GR" sz="800" dirty="0" smtClean="0">
                <a:latin typeface="Arial" panose="020B0604020202020204" pitchFamily="34" charset="0"/>
                <a:cs typeface="Arial" panose="020B0604020202020204" pitchFamily="34" charset="0"/>
              </a:rPr>
              <a:t>μπακουλοϊός</a:t>
            </a:r>
            <a:endParaRPr lang="en-US" sz="800" dirty="0">
              <a:latin typeface="Arial" panose="020B0604020202020204" pitchFamily="34" charset="0"/>
              <a:cs typeface="Arial" panose="020B0604020202020204" pitchFamily="34" charset="0"/>
            </a:endParaRPr>
          </a:p>
        </p:txBody>
      </p:sp>
      <p:sp>
        <p:nvSpPr>
          <p:cNvPr id="18" name="Rectangle 17"/>
          <p:cNvSpPr/>
          <p:nvPr/>
        </p:nvSpPr>
        <p:spPr>
          <a:xfrm>
            <a:off x="9851571" y="4407617"/>
            <a:ext cx="976993" cy="338554"/>
          </a:xfrm>
          <a:prstGeom prst="rect">
            <a:avLst/>
          </a:prstGeom>
          <a:solidFill>
            <a:schemeClr val="bg1"/>
          </a:solidFill>
        </p:spPr>
        <p:txBody>
          <a:bodyPr wrap="square">
            <a:spAutoFit/>
          </a:bodyPr>
          <a:lstStyle/>
          <a:p>
            <a:r>
              <a:rPr lang="el-GR" sz="800" dirty="0" smtClean="0">
                <a:latin typeface="Arial" panose="020B0604020202020204" pitchFamily="34" charset="0"/>
                <a:cs typeface="Arial" panose="020B0604020202020204" pitchFamily="34" charset="0"/>
              </a:rPr>
              <a:t>λεπιδόπτερο</a:t>
            </a:r>
          </a:p>
          <a:p>
            <a:r>
              <a:rPr lang="el-GR" sz="800" dirty="0" smtClean="0">
                <a:latin typeface="Arial" panose="020B0604020202020204" pitchFamily="34" charset="0"/>
                <a:cs typeface="Arial" panose="020B0604020202020204" pitchFamily="34" charset="0"/>
              </a:rPr>
              <a:t>παράσιτο</a:t>
            </a:r>
          </a:p>
        </p:txBody>
      </p:sp>
      <p:sp>
        <p:nvSpPr>
          <p:cNvPr id="19" name="Rectangle 18"/>
          <p:cNvSpPr/>
          <p:nvPr/>
        </p:nvSpPr>
        <p:spPr>
          <a:xfrm>
            <a:off x="11913516" y="4465411"/>
            <a:ext cx="707245" cy="215444"/>
          </a:xfrm>
          <a:prstGeom prst="rect">
            <a:avLst/>
          </a:prstGeom>
          <a:solidFill>
            <a:schemeClr val="bg1"/>
          </a:solidFill>
        </p:spPr>
        <p:txBody>
          <a:bodyPr wrap="none">
            <a:spAutoFit/>
          </a:bodyPr>
          <a:lstStyle/>
          <a:p>
            <a:r>
              <a:rPr lang="el-GR" sz="800" dirty="0" smtClean="0">
                <a:latin typeface="Arial" panose="020B0604020202020204" pitchFamily="34" charset="0"/>
                <a:cs typeface="Arial" panose="020B0604020202020204" pitchFamily="34" charset="0"/>
              </a:rPr>
              <a:t>τοξικότητα</a:t>
            </a:r>
            <a:endParaRPr lang="en-US" sz="800" dirty="0">
              <a:latin typeface="Arial" panose="020B0604020202020204" pitchFamily="34" charset="0"/>
              <a:cs typeface="Arial" panose="020B0604020202020204" pitchFamily="34" charset="0"/>
            </a:endParaRP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174" y="5294310"/>
            <a:ext cx="4017963" cy="21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64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Slide Number Placeholder 6"/>
          <p:cNvSpPr>
            <a:spLocks noGrp="1"/>
          </p:cNvSpPr>
          <p:nvPr>
            <p:ph type="sldNum" sz="quarter" idx="2"/>
          </p:nvPr>
        </p:nvSpPr>
        <p:spPr>
          <a:xfrm>
            <a:off x="12528593" y="9159450"/>
            <a:ext cx="206787" cy="348813"/>
          </a:xfrm>
        </p:spPr>
        <p:txBody>
          <a:bodyPr/>
          <a:lstStyle/>
          <a:p>
            <a:fld id="{86CB4B4D-7CA3-9044-876B-883B54F8677D}" type="slidenum">
              <a:rPr lang="en-US" b="1" smtClean="0">
                <a:solidFill>
                  <a:schemeClr val="bg1"/>
                </a:solidFill>
                <a:latin typeface="Calibri" panose="020F0502020204030204" pitchFamily="34" charset="0"/>
                <a:cs typeface="Calibri" panose="020F0502020204030204" pitchFamily="34" charset="0"/>
              </a:rPr>
              <a:pPr/>
              <a:t>3</a:t>
            </a:fld>
            <a:endParaRPr lang="en-US" b="1" dirty="0">
              <a:solidFill>
                <a:schemeClr val="bg1"/>
              </a:solidFill>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p:cNvSpPr txBox="1"/>
          <p:nvPr/>
        </p:nvSpPr>
        <p:spPr>
          <a:xfrm>
            <a:off x="3497072" y="1435672"/>
            <a:ext cx="6561328" cy="1579920"/>
          </a:xfrm>
          <a:prstGeom prst="rect">
            <a:avLst/>
          </a:prstGeom>
          <a:solidFill>
            <a:srgbClr val="FF89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l-GR" b="1" i="0" u="none" strike="noStrike" cap="none" spc="0" normalizeH="0" baseline="0" dirty="0">
              <a:ln>
                <a:noFill/>
              </a:ln>
              <a:solidFill>
                <a:schemeClr val="bg1">
                  <a:lumMod val="95000"/>
                </a:schemeClr>
              </a:solidFill>
              <a:effectLst/>
              <a:uFillTx/>
              <a:latin typeface="Calibri" panose="020F0502020204030204" pitchFamily="34" charset="0"/>
              <a:cs typeface="Calibri" panose="020F0502020204030204" pitchFamily="34" charset="0"/>
              <a:sym typeface="Helvetica Neue"/>
            </a:endParaRPr>
          </a:p>
          <a:p>
            <a:r>
              <a:rPr kumimoji="0" lang="el-GR" b="1" i="0" u="none" strike="noStrike" cap="none" spc="0" normalizeH="0" baseline="0" dirty="0">
                <a:ln>
                  <a:noFill/>
                </a:ln>
                <a:solidFill>
                  <a:schemeClr val="bg1">
                    <a:lumMod val="95000"/>
                  </a:schemeClr>
                </a:solidFill>
                <a:effectLst/>
                <a:uFillTx/>
                <a:latin typeface="Arial" panose="020B0604020202020204" pitchFamily="34" charset="0"/>
                <a:cs typeface="Arial" panose="020B0604020202020204" pitchFamily="34" charset="0"/>
                <a:sym typeface="Helvetica Neue"/>
              </a:rPr>
              <a:t>Σύνοψη Ερευνητικού Έργου</a:t>
            </a:r>
            <a:endParaRPr lang="el-GR" dirty="0">
              <a:solidFill>
                <a:schemeClr val="bg1">
                  <a:lumMod val="95000"/>
                </a:schemeClr>
              </a:solidFill>
              <a:latin typeface="Arial" panose="020B0604020202020204" pitchFamily="34" charset="0"/>
              <a:cs typeface="Arial" panose="020B0604020202020204" pitchFamily="34" charset="0"/>
            </a:endParaRPr>
          </a:p>
          <a:p>
            <a:pPr algn="just"/>
            <a:endParaRPr lang="el-GR" dirty="0">
              <a:solidFill>
                <a:schemeClr val="bg1">
                  <a:lumMod val="95000"/>
                </a:schemeClr>
              </a:solidFill>
              <a:latin typeface="Calibri" panose="020F0502020204030204" pitchFamily="34" charset="0"/>
              <a:cs typeface="Calibri" panose="020F0502020204030204" pitchFamily="34" charset="0"/>
            </a:endParaRPr>
          </a:p>
          <a:p>
            <a:pPr algn="just"/>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346400" y="3112753"/>
            <a:ext cx="12312000" cy="56887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600"/>
              </a:spcAft>
            </a:pPr>
            <a:r>
              <a:rPr lang="el-GR" sz="1600" dirty="0" smtClean="0">
                <a:latin typeface="Arial" panose="020B0604020202020204" pitchFamily="34" charset="0"/>
                <a:cs typeface="Arial" panose="020B0604020202020204" pitchFamily="34" charset="0"/>
              </a:rPr>
              <a:t>Η </a:t>
            </a:r>
            <a:r>
              <a:rPr lang="en-US" sz="1600" dirty="0" smtClean="0">
                <a:latin typeface="Arial" panose="020B0604020202020204" pitchFamily="34" charset="0"/>
                <a:cs typeface="Arial" panose="020B0604020202020204" pitchFamily="34" charset="0"/>
              </a:rPr>
              <a:t>RNA </a:t>
            </a:r>
            <a:r>
              <a:rPr lang="el-GR" sz="1600" dirty="0" smtClean="0">
                <a:latin typeface="Arial" panose="020B0604020202020204" pitchFamily="34" charset="0"/>
                <a:cs typeface="Arial" panose="020B0604020202020204" pitchFamily="34" charset="0"/>
              </a:rPr>
              <a:t>παρεμβολή (</a:t>
            </a:r>
            <a:r>
              <a:rPr lang="en-US" sz="1600" dirty="0" err="1" smtClean="0">
                <a:latin typeface="Arial" panose="020B0604020202020204" pitchFamily="34" charset="0"/>
                <a:cs typeface="Arial" panose="020B0604020202020204" pitchFamily="34" charset="0"/>
              </a:rPr>
              <a:t>RNAi</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αποτελεί μια πολλά υποσχόμενη νέα προσέγγιση για τον έλεγχο επιβλαβών εντόμων, η οποία στοχεύει μόνο στα έντομα-στόχους και θεωρείται πολύ ασφαλής όσον αφορά το περιβάλλον και την υγεία του ανθρώπου. Το </a:t>
            </a:r>
            <a:r>
              <a:rPr lang="en-US" sz="1600" dirty="0" smtClean="0">
                <a:latin typeface="Arial" panose="020B0604020202020204" pitchFamily="34" charset="0"/>
                <a:cs typeface="Arial" panose="020B0604020202020204" pitchFamily="34" charset="0"/>
              </a:rPr>
              <a:t>RNAi </a:t>
            </a:r>
            <a:r>
              <a:rPr lang="el-GR" sz="1600" dirty="0" smtClean="0">
                <a:latin typeface="Arial" panose="020B0604020202020204" pitchFamily="34" charset="0"/>
                <a:cs typeface="Arial" panose="020B0604020202020204" pitchFamily="34" charset="0"/>
              </a:rPr>
              <a:t>βασίζεται στην ιδιότητα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να προκαλεί γονιδιακή αποσιώπηση σε ομόλογους </a:t>
            </a:r>
            <a:r>
              <a:rPr lang="en-US" sz="1600" dirty="0" smtClean="0">
                <a:latin typeface="Arial" panose="020B0604020202020204" pitchFamily="34" charset="0"/>
                <a:cs typeface="Arial" panose="020B0604020202020204" pitchFamily="34" charset="0"/>
              </a:rPr>
              <a:t>RNA</a:t>
            </a:r>
            <a:r>
              <a:rPr lang="el-GR" sz="1600" dirty="0" smtClean="0">
                <a:latin typeface="Arial" panose="020B0604020202020204" pitchFamily="34" charset="0"/>
                <a:cs typeface="Arial" panose="020B0604020202020204" pitchFamily="34" charset="0"/>
              </a:rPr>
              <a:t>-στόχους </a:t>
            </a:r>
            <a:r>
              <a:rPr lang="en-US" sz="1600" dirty="0" smtClean="0">
                <a:latin typeface="Arial" panose="020B0604020202020204" pitchFamily="34" charset="0"/>
                <a:cs typeface="Arial" panose="020B0604020202020204" pitchFamily="34" charset="0"/>
              </a:rPr>
              <a:t>(RNA-</a:t>
            </a:r>
            <a:r>
              <a:rPr lang="el-GR" sz="1600" dirty="0" smtClean="0">
                <a:latin typeface="Arial" panose="020B0604020202020204" pitchFamily="34" charset="0"/>
                <a:cs typeface="Arial" panose="020B0604020202020204" pitchFamily="34" charset="0"/>
              </a:rPr>
              <a:t>εξαρτώμενη γονιδιακή αποσιώπηση), ενώ εξειδικευμένα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μπορούν να έχουν τοξική επίδραση όταν οι αλληλουχίες τους ταιριάζουν με τις αλληλουχίες σημαντικών κυτταρικών γονιδίων σε επιβλαβή έντομα.</a:t>
            </a:r>
          </a:p>
          <a:p>
            <a:pPr algn="just">
              <a:spcAft>
                <a:spcPts val="600"/>
              </a:spcAft>
            </a:pPr>
            <a:r>
              <a:rPr lang="el-GR" sz="1600" dirty="0" smtClean="0">
                <a:latin typeface="Arial" panose="020B0604020202020204" pitchFamily="34" charset="0"/>
                <a:cs typeface="Arial" panose="020B0604020202020204" pitchFamily="34" charset="0"/>
              </a:rPr>
              <a:t>Ενώ η δυνατότητα των εξειδικευμένων μορίων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να σκοτώνουν επιβλαβή έντομα έχει δειχθεί σε αρκετές περιπτώσεις, το βασικό εμπόδιο συνεχίζει να είναι η παράδοση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στα κύτταρα του εντόμου σε επαρκή συγκέντρωση ούτως ώστε να είναι ικανό να προκαλεί αποσιώπηση σε σημαντικά γονίδια.</a:t>
            </a:r>
          </a:p>
          <a:p>
            <a:pPr algn="just">
              <a:spcAft>
                <a:spcPts val="600"/>
              </a:spcAft>
            </a:pPr>
            <a:r>
              <a:rPr lang="el-GR" sz="1600" dirty="0" smtClean="0">
                <a:latin typeface="Arial" panose="020B0604020202020204" pitchFamily="34" charset="0"/>
                <a:cs typeface="Arial" panose="020B0604020202020204" pitchFamily="34" charset="0"/>
              </a:rPr>
              <a:t>Η στρατηγική που επιχειρείται στο έργο προκειμένου να διεγερθεί η πρόσληψη του </a:t>
            </a:r>
            <a:r>
              <a:rPr lang="en-US" sz="1600" dirty="0" err="1" smtClean="0">
                <a:latin typeface="Arial" panose="020B0604020202020204" pitchFamily="34" charset="0"/>
                <a:cs typeface="Arial" panose="020B0604020202020204" pitchFamily="34" charset="0"/>
              </a:rPr>
              <a:t>dsRNA</a:t>
            </a:r>
            <a:r>
              <a:rPr lang="el-GR" sz="1600" dirty="0" smtClean="0">
                <a:latin typeface="Arial" panose="020B0604020202020204" pitchFamily="34" charset="0"/>
                <a:cs typeface="Arial" panose="020B0604020202020204" pitchFamily="34" charset="0"/>
              </a:rPr>
              <a:t> από τα έντομα βασίζεται στην </a:t>
            </a:r>
            <a:r>
              <a:rPr lang="el-GR" sz="1600" dirty="0" err="1" smtClean="0">
                <a:latin typeface="Arial" panose="020B0604020202020204" pitchFamily="34" charset="0"/>
                <a:cs typeface="Arial" panose="020B0604020202020204" pitchFamily="34" charset="0"/>
              </a:rPr>
              <a:t>εγκαψιδίωσή</a:t>
            </a:r>
            <a:r>
              <a:rPr lang="el-GR" sz="1600" dirty="0" smtClean="0">
                <a:latin typeface="Arial" panose="020B0604020202020204" pitchFamily="34" charset="0"/>
                <a:cs typeface="Arial" panose="020B0604020202020204" pitchFamily="34" charset="0"/>
              </a:rPr>
              <a:t> τους σε </a:t>
            </a:r>
            <a:r>
              <a:rPr lang="el-GR" sz="1600" dirty="0" err="1" smtClean="0">
                <a:latin typeface="Arial" panose="020B0604020202020204" pitchFamily="34" charset="0"/>
                <a:cs typeface="Arial" panose="020B0604020202020204" pitchFamily="34" charset="0"/>
              </a:rPr>
              <a:t>ιόμορφα</a:t>
            </a:r>
            <a:r>
              <a:rPr lang="el-GR" sz="1600" dirty="0" smtClean="0">
                <a:latin typeface="Arial" panose="020B0604020202020204" pitchFamily="34" charset="0"/>
                <a:cs typeface="Arial" panose="020B0604020202020204" pitchFamily="34" charset="0"/>
              </a:rPr>
              <a:t> σωμάτια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Αξιοποιείται λοιπόν η συν-εξέλιξη ιών και ξενιστών, σύμφωνα με την οποία η διαδικασία πρόσληψης από τον ξενιστή έχει βελτιστοποιηθεί σε βάθος εκτεταμένων περιόδων εξελικτικού χρόνου. Μέσω του πακεταρίσματος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εντός των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πιστεύεται ότι μπορούν να παραχθούν «οχήματα παράδοσης» ανώτερης ποιότητας, τα οποία θα προκαλούν εκτεταμένη γονιδιακή αποσιώπηση σε συνδυασμό με τοξικότητα.</a:t>
            </a:r>
          </a:p>
          <a:p>
            <a:pPr algn="just">
              <a:spcAft>
                <a:spcPts val="600"/>
              </a:spcAft>
            </a:pPr>
            <a:r>
              <a:rPr lang="el-GR" sz="1600" dirty="0" smtClean="0">
                <a:latin typeface="Arial" panose="020B0604020202020204" pitchFamily="34" charset="0"/>
                <a:cs typeface="Arial" panose="020B0604020202020204" pitchFamily="34" charset="0"/>
              </a:rPr>
              <a:t>Στο έργο θα χρησιμοποιηθεί το σύστημα έκφρασης με χρήση </a:t>
            </a:r>
            <a:r>
              <a:rPr lang="el-GR" sz="1600" dirty="0" err="1" smtClean="0">
                <a:latin typeface="Arial" panose="020B0604020202020204" pitchFamily="34" charset="0"/>
                <a:cs typeface="Arial" panose="020B0604020202020204" pitchFamily="34" charset="0"/>
              </a:rPr>
              <a:t>μπακουλοϊών</a:t>
            </a:r>
            <a:r>
              <a:rPr lang="el-GR" sz="1600" dirty="0" smtClean="0">
                <a:latin typeface="Arial" panose="020B0604020202020204" pitchFamily="34" charset="0"/>
                <a:cs typeface="Arial" panose="020B0604020202020204" pitchFamily="34" charset="0"/>
              </a:rPr>
              <a:t> ως φορέων (</a:t>
            </a:r>
            <a:r>
              <a:rPr lang="en-US" sz="1600" dirty="0" smtClean="0">
                <a:latin typeface="Arial" panose="020B0604020202020204" pitchFamily="34" charset="0"/>
                <a:cs typeface="Arial" panose="020B0604020202020204" pitchFamily="34" charset="0"/>
              </a:rPr>
              <a:t>BEVS)</a:t>
            </a:r>
            <a:r>
              <a:rPr lang="el-GR" sz="1600" dirty="0" smtClean="0">
                <a:latin typeface="Arial" panose="020B0604020202020204" pitchFamily="34" charset="0"/>
                <a:cs typeface="Arial" panose="020B0604020202020204" pitchFamily="34" charset="0"/>
              </a:rPr>
              <a:t> προκειμένου να εκφραστούν ταυτόχρονα τα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και τα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ενώ θα αξιολογηθούν οι συνθήκες για την αποτελεσματική </a:t>
            </a:r>
            <a:r>
              <a:rPr lang="el-GR" sz="1600" dirty="0" err="1" smtClean="0">
                <a:latin typeface="Arial" panose="020B0604020202020204" pitchFamily="34" charset="0"/>
                <a:cs typeface="Arial" panose="020B0604020202020204" pitchFamily="34" charset="0"/>
              </a:rPr>
              <a:t>εγκαψιδίωσή</a:t>
            </a:r>
            <a:r>
              <a:rPr lang="el-GR" sz="1600" dirty="0" smtClean="0">
                <a:latin typeface="Arial" panose="020B0604020202020204" pitchFamily="34" charset="0"/>
                <a:cs typeface="Arial" panose="020B0604020202020204" pitchFamily="34" charset="0"/>
              </a:rPr>
              <a:t> των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στα </a:t>
            </a:r>
            <a:r>
              <a:rPr lang="en-US" sz="1600" dirty="0" smtClean="0">
                <a:latin typeface="Arial" panose="020B0604020202020204" pitchFamily="34" charset="0"/>
                <a:cs typeface="Arial" panose="020B0604020202020204" pitchFamily="34" charset="0"/>
              </a:rPr>
              <a:t>VLPs. </a:t>
            </a:r>
            <a:r>
              <a:rPr lang="el-GR" sz="1600" dirty="0" smtClean="0">
                <a:latin typeface="Arial" panose="020B0604020202020204" pitchFamily="34" charset="0"/>
                <a:cs typeface="Arial" panose="020B0604020202020204" pitchFamily="34" charset="0"/>
              </a:rPr>
              <a:t>Κατόπιν καθαρισμού των </a:t>
            </a:r>
            <a:r>
              <a:rPr lang="el-GR" sz="1600" dirty="0" err="1" smtClean="0">
                <a:latin typeface="Arial" panose="020B0604020202020204" pitchFamily="34" charset="0"/>
                <a:cs typeface="Arial" panose="020B0604020202020204" pitchFamily="34" charset="0"/>
              </a:rPr>
              <a:t>συμπλόκων</a:t>
            </a:r>
            <a:r>
              <a:rPr lang="el-GR"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-VLP</a:t>
            </a:r>
            <a:r>
              <a:rPr lang="el-GR" sz="1600" dirty="0" smtClean="0">
                <a:latin typeface="Arial" panose="020B0604020202020204" pitchFamily="34" charset="0"/>
                <a:cs typeface="Arial" panose="020B0604020202020204" pitchFamily="34" charset="0"/>
              </a:rPr>
              <a:t> με </a:t>
            </a:r>
            <a:r>
              <a:rPr lang="el-GR" sz="1600" dirty="0" err="1" smtClean="0">
                <a:latin typeface="Arial" panose="020B0604020202020204" pitchFamily="34" charset="0"/>
                <a:cs typeface="Arial" panose="020B0604020202020204" pitchFamily="34" charset="0"/>
              </a:rPr>
              <a:t>υπερφυγοκέντρηση</a:t>
            </a:r>
            <a:r>
              <a:rPr lang="el-GR" sz="1600" dirty="0" smtClean="0">
                <a:latin typeface="Arial" panose="020B0604020202020204" pitchFamily="34" charset="0"/>
                <a:cs typeface="Arial" panose="020B0604020202020204" pitchFamily="34" charset="0"/>
              </a:rPr>
              <a:t>, αυτά θα αξιολογηθούν ως προς την πρόσληψή τους από τα κύτταρα και την ικανότητά τους να προκαλούν γονιδιακή αποσιώπηση σε κυτταρικές σειρές εντόμων αλλά και μέσω της τροφής σε προνύμφες εντόμων. Τα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θα βασίζονται σε ιούς που απαντώνται στη φύση</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και διαθέτουν γονιδίωμα </a:t>
            </a:r>
            <a:r>
              <a:rPr lang="en-US" sz="1600" dirty="0" err="1" smtClean="0">
                <a:latin typeface="Arial" panose="020B0604020202020204" pitchFamily="34" charset="0"/>
                <a:cs typeface="Arial" panose="020B0604020202020204" pitchFamily="34" charset="0"/>
              </a:rPr>
              <a:t>dsRNA</a:t>
            </a:r>
            <a:r>
              <a:rPr lang="el-GR" sz="1600" dirty="0" smtClean="0">
                <a:latin typeface="Arial" panose="020B0604020202020204" pitchFamily="34" charset="0"/>
                <a:cs typeface="Arial" panose="020B0604020202020204" pitchFamily="34" charset="0"/>
              </a:rPr>
              <a:t>, οι οποίοι μολύνουν λεπιδόπτερα έντομα, και ο μεταξοσκώληκας (</a:t>
            </a:r>
            <a:r>
              <a:rPr lang="en-US" sz="1600" i="1" dirty="0" err="1" smtClean="0">
                <a:latin typeface="Arial" panose="020B0604020202020204" pitchFamily="34" charset="0"/>
                <a:cs typeface="Arial" panose="020B0604020202020204" pitchFamily="34" charset="0"/>
              </a:rPr>
              <a:t>Bombyx</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mori</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θα χρησιμοποιηθεί ως το λεπιδόπτερο πρότυπο έντομο.</a:t>
            </a:r>
            <a:endParaRPr lang="en-US" sz="1600" dirty="0">
              <a:solidFill>
                <a:srgbClr val="C00000"/>
              </a:solidFill>
              <a:latin typeface="Arial" panose="020B0604020202020204" pitchFamily="34" charset="0"/>
              <a:cs typeface="Arial" panose="020B0604020202020204" pitchFamily="34" charset="0"/>
            </a:endParaRPr>
          </a:p>
          <a:p>
            <a:pPr marL="0" marR="0" indent="0" algn="just" defTabSz="584200" rtl="0" fontAlgn="auto" latinLnBrk="0" hangingPunct="0">
              <a:lnSpc>
                <a:spcPct val="100000"/>
              </a:lnSpc>
              <a:spcBef>
                <a:spcPts val="0"/>
              </a:spcBef>
              <a:spcAft>
                <a:spcPts val="600"/>
              </a:spcAft>
              <a:buClrTx/>
              <a:buSzTx/>
              <a:buFontTx/>
              <a:buNone/>
              <a:tabLst/>
            </a:pPr>
            <a:endParaRPr kumimoji="0" lang="en-US" sz="1800" b="1"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0" name="Image" descr="Image"/>
          <p:cNvPicPr>
            <a:picLocks noChangeAspect="1"/>
          </p:cNvPicPr>
          <p:nvPr/>
        </p:nvPicPr>
        <p:blipFill>
          <a:blip r:embed="rId2" cstate="print"/>
          <a:stretch>
            <a:fillRect/>
          </a:stretch>
        </p:blipFill>
        <p:spPr>
          <a:xfrm>
            <a:off x="865862" y="8680973"/>
            <a:ext cx="2048026" cy="494271"/>
          </a:xfrm>
          <a:prstGeom prst="rect">
            <a:avLst/>
          </a:prstGeom>
          <a:ln w="12700">
            <a:miter lim="400000"/>
          </a:ln>
        </p:spPr>
      </p:pic>
    </p:spTree>
    <p:extLst>
      <p:ext uri="{BB962C8B-B14F-4D97-AF65-F5344CB8AC3E}">
        <p14:creationId xmlns:p14="http://schemas.microsoft.com/office/powerpoint/2010/main" val="95670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Slide Number Placeholder 6"/>
          <p:cNvSpPr>
            <a:spLocks noGrp="1"/>
          </p:cNvSpPr>
          <p:nvPr>
            <p:ph type="sldNum" sz="quarter" idx="2"/>
          </p:nvPr>
        </p:nvSpPr>
        <p:spPr>
          <a:xfrm>
            <a:off x="12528593" y="9159450"/>
            <a:ext cx="206787" cy="348813"/>
          </a:xfrm>
        </p:spPr>
        <p:txBody>
          <a:bodyPr/>
          <a:lstStyle/>
          <a:p>
            <a:fld id="{86CB4B4D-7CA3-9044-876B-883B54F8677D}" type="slidenum">
              <a:rPr lang="en-US" b="1" smtClean="0">
                <a:solidFill>
                  <a:schemeClr val="bg1"/>
                </a:solidFill>
                <a:latin typeface="Calibri" panose="020F0502020204030204" pitchFamily="34" charset="0"/>
                <a:cs typeface="Calibri" panose="020F0502020204030204" pitchFamily="34" charset="0"/>
              </a:rPr>
              <a:pPr/>
              <a:t>4</a:t>
            </a:fld>
            <a:endParaRPr lang="en-US" b="1" dirty="0">
              <a:solidFill>
                <a:schemeClr val="bg1"/>
              </a:solidFill>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p:cNvSpPr txBox="1"/>
          <p:nvPr/>
        </p:nvSpPr>
        <p:spPr>
          <a:xfrm>
            <a:off x="2798064" y="1231680"/>
            <a:ext cx="8132064" cy="1579920"/>
          </a:xfrm>
          <a:prstGeom prst="rect">
            <a:avLst/>
          </a:prstGeom>
          <a:solidFill>
            <a:srgbClr val="FF89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l-GR" b="1" i="0" u="none" strike="noStrike" cap="none" spc="0" normalizeH="0" baseline="0" dirty="0">
              <a:ln>
                <a:noFill/>
              </a:ln>
              <a:solidFill>
                <a:schemeClr val="bg1">
                  <a:lumMod val="95000"/>
                </a:schemeClr>
              </a:solidFill>
              <a:effectLst/>
              <a:uFillTx/>
              <a:latin typeface="Calibri" panose="020F0502020204030204" pitchFamily="34" charset="0"/>
              <a:cs typeface="Calibri" panose="020F0502020204030204" pitchFamily="34" charset="0"/>
              <a:sym typeface="Helvetica Neue"/>
            </a:endParaRPr>
          </a:p>
          <a:p>
            <a:r>
              <a:rPr kumimoji="0" lang="el-GR" b="1" i="0" u="none" strike="noStrike" cap="none" spc="0" normalizeH="0" baseline="0" dirty="0" smtClean="0">
                <a:ln>
                  <a:noFill/>
                </a:ln>
                <a:solidFill>
                  <a:schemeClr val="bg1">
                    <a:lumMod val="95000"/>
                  </a:schemeClr>
                </a:solidFill>
                <a:effectLst/>
                <a:uFillTx/>
                <a:latin typeface="Arial" panose="020B0604020202020204" pitchFamily="34" charset="0"/>
                <a:cs typeface="Arial" panose="020B0604020202020204" pitchFamily="34" charset="0"/>
                <a:sym typeface="Helvetica Neue"/>
              </a:rPr>
              <a:t>Πρωτοτυπία </a:t>
            </a:r>
            <a:r>
              <a:rPr lang="el-GR" dirty="0" smtClean="0">
                <a:solidFill>
                  <a:schemeClr val="bg1">
                    <a:lumMod val="95000"/>
                  </a:schemeClr>
                </a:solidFill>
                <a:latin typeface="Arial" panose="020B0604020202020204" pitchFamily="34" charset="0"/>
                <a:cs typeface="Arial" panose="020B0604020202020204" pitchFamily="34" charset="0"/>
              </a:rPr>
              <a:t>του </a:t>
            </a:r>
            <a:r>
              <a:rPr lang="el-GR" dirty="0">
                <a:solidFill>
                  <a:schemeClr val="bg1">
                    <a:lumMod val="95000"/>
                  </a:schemeClr>
                </a:solidFill>
                <a:latin typeface="Arial" panose="020B0604020202020204" pitchFamily="34" charset="0"/>
                <a:cs typeface="Arial" panose="020B0604020202020204" pitchFamily="34" charset="0"/>
              </a:rPr>
              <a:t>Ερευνητικού Έργου</a:t>
            </a:r>
          </a:p>
          <a:p>
            <a:pPr algn="just"/>
            <a:endParaRPr lang="el-GR" dirty="0">
              <a:solidFill>
                <a:schemeClr val="bg1">
                  <a:lumMod val="95000"/>
                </a:schemeClr>
              </a:solidFill>
              <a:latin typeface="Calibri" panose="020F0502020204030204" pitchFamily="34" charset="0"/>
              <a:cs typeface="Calibri" panose="020F0502020204030204" pitchFamily="34" charset="0"/>
            </a:endParaRPr>
          </a:p>
          <a:p>
            <a:pPr algn="just"/>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310400" y="2936964"/>
            <a:ext cx="12384000" cy="55040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600"/>
              </a:spcAft>
            </a:pPr>
            <a:r>
              <a:rPr lang="el-GR" sz="1600" dirty="0" smtClean="0">
                <a:latin typeface="Arial" panose="020B0604020202020204" pitchFamily="34" charset="0"/>
                <a:cs typeface="Arial" panose="020B0604020202020204" pitchFamily="34" charset="0"/>
              </a:rPr>
              <a:t>Δύο προσεγγίσεις εξετάζονται για την παράδοση των «τοξικών»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στα επιβλαβή έντομα. Η «γονιδιακή αποσιώπηση επαγόμενη μέσω ξενιστή» (</a:t>
            </a:r>
            <a:r>
              <a:rPr lang="en-US" sz="1600" dirty="0" smtClean="0">
                <a:latin typeface="Arial" panose="020B0604020202020204" pitchFamily="34" charset="0"/>
                <a:cs typeface="Arial" panose="020B0604020202020204" pitchFamily="34" charset="0"/>
              </a:rPr>
              <a:t>HIGS) </a:t>
            </a:r>
            <a:r>
              <a:rPr lang="el-GR" sz="1600" dirty="0" smtClean="0">
                <a:latin typeface="Arial" panose="020B0604020202020204" pitchFamily="34" charset="0"/>
                <a:cs typeface="Arial" panose="020B0604020202020204" pitchFamily="34" charset="0"/>
              </a:rPr>
              <a:t>βασίζεται στην παραγωγή </a:t>
            </a:r>
            <a:r>
              <a:rPr lang="en-US" sz="1600" dirty="0" smtClean="0">
                <a:latin typeface="Arial" panose="020B0604020202020204" pitchFamily="34" charset="0"/>
                <a:cs typeface="Arial" panose="020B0604020202020204" pitchFamily="34" charset="0"/>
              </a:rPr>
              <a:t>RNA </a:t>
            </a:r>
            <a:r>
              <a:rPr lang="el-GR" sz="1600" dirty="0" smtClean="0">
                <a:latin typeface="Arial" panose="020B0604020202020204" pitchFamily="34" charset="0"/>
                <a:cs typeface="Arial" panose="020B0604020202020204" pitchFamily="34" charset="0"/>
              </a:rPr>
              <a:t>φουρκετών (με δομή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που θα στοχεύουν επιβλαβή έντομα που σχετίζονται με </a:t>
            </a:r>
            <a:r>
              <a:rPr lang="el-GR" sz="1600" dirty="0" err="1" smtClean="0">
                <a:latin typeface="Arial" panose="020B0604020202020204" pitchFamily="34" charset="0"/>
                <a:cs typeface="Arial" panose="020B0604020202020204" pitchFamily="34" charset="0"/>
              </a:rPr>
              <a:t>διαγονιδιακές</a:t>
            </a:r>
            <a:r>
              <a:rPr lang="el-GR" sz="1600" dirty="0" smtClean="0">
                <a:latin typeface="Arial" panose="020B0604020202020204" pitchFamily="34" charset="0"/>
                <a:cs typeface="Arial" panose="020B0604020202020204" pitchFamily="34" charset="0"/>
              </a:rPr>
              <a:t> καλλιέργειες. Αυτή και άλλες στρατηγικές που βασίζονται σε «γενετικά τροποποιημένους οργανισμούς»</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ΓΤΟ</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ωστόσο αντιμετωπίζουν ιδιαίτερες κοινωνικές αντιστάσεις και σοβαρά κανονιστικά εμπόδια στην Ευρώπη, και συνεπώς δεν θεωρούνται βιώσιμες. Η δεύτερη προσέγγιση βασίζεται στον ψεκασμό σκευασμάτων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παραγόμενα μέσω βιοτεχνολογικών μεθόδων) απευθείας στην επιφάνεια του φυτού («γονιδιακή αποσιώπηση επαγόμενη μέσω ψεκασμού», </a:t>
            </a:r>
            <a:r>
              <a:rPr lang="en-US" sz="1600" dirty="0" smtClean="0">
                <a:latin typeface="Arial" panose="020B0604020202020204" pitchFamily="34" charset="0"/>
                <a:cs typeface="Arial" panose="020B0604020202020204" pitchFamily="34" charset="0"/>
              </a:rPr>
              <a:t>SIGS).</a:t>
            </a:r>
          </a:p>
          <a:p>
            <a:pPr algn="just">
              <a:spcAft>
                <a:spcPts val="600"/>
              </a:spcAft>
            </a:pPr>
            <a:r>
              <a:rPr lang="el-GR" sz="1600" dirty="0" smtClean="0">
                <a:latin typeface="Arial" panose="020B0604020202020204" pitchFamily="34" charset="0"/>
                <a:cs typeface="Arial" panose="020B0604020202020204" pitchFamily="34" charset="0"/>
              </a:rPr>
              <a:t>Η προσέγγιση </a:t>
            </a:r>
            <a:r>
              <a:rPr lang="en-US" sz="1600" dirty="0" smtClean="0">
                <a:latin typeface="Arial" panose="020B0604020202020204" pitchFamily="34" charset="0"/>
                <a:cs typeface="Arial" panose="020B0604020202020204" pitchFamily="34" charset="0"/>
              </a:rPr>
              <a:t>SIGS </a:t>
            </a:r>
            <a:r>
              <a:rPr lang="el-GR" sz="1600" dirty="0" smtClean="0">
                <a:latin typeface="Arial" panose="020B0604020202020204" pitchFamily="34" charset="0"/>
                <a:cs typeface="Arial" panose="020B0604020202020204" pitchFamily="34" charset="0"/>
              </a:rPr>
              <a:t>αντιμετωπίζει αξιοσημείωτες προκλήσεις που σχετίζονται με τη σταθερότητα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στο περιβάλλον και τους ιστούς του εντόμου (κυρίως το έντερο), καθώς και την αποτελεσματική πρόσληψη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από κύτταρα εντόμων. Προκειμένου να βελτιωθεί η πρόσληψη του</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έχουν ελεγχθεί διάφορα σκευάσματα που περιέχουν φυσικά πολυμερή, όπως η </a:t>
            </a:r>
            <a:r>
              <a:rPr lang="el-GR" sz="1600" dirty="0" err="1" smtClean="0">
                <a:latin typeface="Arial" panose="020B0604020202020204" pitchFamily="34" charset="0"/>
                <a:cs typeface="Arial" panose="020B0604020202020204" pitchFamily="34" charset="0"/>
              </a:rPr>
              <a:t>χιτοζάνη</a:t>
            </a:r>
            <a:r>
              <a:rPr lang="el-GR" sz="1600" dirty="0" smtClean="0">
                <a:latin typeface="Arial" panose="020B0604020202020204" pitchFamily="34" charset="0"/>
                <a:cs typeface="Arial" panose="020B0604020202020204" pitchFamily="34" charset="0"/>
              </a:rPr>
              <a:t>, και συνθετικά χημικά </a:t>
            </a:r>
            <a:r>
              <a:rPr lang="el-GR" sz="1600" dirty="0" err="1" smtClean="0">
                <a:latin typeface="Arial" panose="020B0604020202020204" pitchFamily="34" charset="0"/>
                <a:cs typeface="Arial" panose="020B0604020202020204" pitchFamily="34" charset="0"/>
              </a:rPr>
              <a:t>νανοσωμάτια</a:t>
            </a:r>
            <a:r>
              <a:rPr lang="el-GR" sz="1600" dirty="0" smtClean="0">
                <a:latin typeface="Arial" panose="020B0604020202020204" pitchFamily="34" charset="0"/>
                <a:cs typeface="Arial" panose="020B0604020202020204" pitchFamily="34" charset="0"/>
              </a:rPr>
              <a:t> αποτελούμενα από μίγματα πολυμερών και λιπιδίων. Στις ισχύουσες προκλήσεις των προσεγγίσεων </a:t>
            </a:r>
            <a:r>
              <a:rPr lang="en-US" sz="1600" dirty="0" smtClean="0">
                <a:latin typeface="Arial" panose="020B0604020202020204" pitchFamily="34" charset="0"/>
                <a:cs typeface="Arial" panose="020B0604020202020204" pitchFamily="34" charset="0"/>
              </a:rPr>
              <a:t>SIGS</a:t>
            </a:r>
            <a:r>
              <a:rPr lang="el-GR" sz="1600" dirty="0" smtClean="0">
                <a:latin typeface="Arial" panose="020B0604020202020204" pitchFamily="34" charset="0"/>
                <a:cs typeface="Arial" panose="020B0604020202020204" pitchFamily="34" charset="0"/>
              </a:rPr>
              <a:t> περιλαμβάνεται η εξειδίκευση και η αποτελεσματικότητα της παράδοσης του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καθώς και η ασφάλεια αναφορικά με τη συσσώρευσή του στο περιβάλλον.</a:t>
            </a:r>
          </a:p>
          <a:p>
            <a:pPr algn="just">
              <a:spcAft>
                <a:spcPts val="600"/>
              </a:spcAft>
            </a:pPr>
            <a:r>
              <a:rPr lang="el-GR" sz="1600" dirty="0" smtClean="0">
                <a:latin typeface="Arial" panose="020B0604020202020204" pitchFamily="34" charset="0"/>
                <a:cs typeface="Arial" panose="020B0604020202020204" pitchFamily="34" charset="0"/>
              </a:rPr>
              <a:t>Εννοιολογικά, τα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-VLP</a:t>
            </a:r>
            <a:r>
              <a:rPr lang="el-GR" sz="1600" dirty="0" smtClean="0">
                <a:latin typeface="Arial" panose="020B0604020202020204" pitchFamily="34" charset="0"/>
                <a:cs typeface="Arial" panose="020B0604020202020204" pitchFamily="34" charset="0"/>
              </a:rPr>
              <a:t> αντιπροσωπεύουν μια ιδανική στρατηγική που δεν περιλαμβάνει ΓΤΟ για την εξειδικευμένη και αποτελεσματική παράδοση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σε επιβλαβή έντομα, με τον ελάχιστο αντίκτυπο στο περιβάλλον. Τόσο τα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όσο και τα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είναι μόρια που απαντώνται στη φύση (</a:t>
            </a:r>
            <a:r>
              <a:rPr lang="el-GR" sz="1600" dirty="0" err="1" smtClean="0">
                <a:latin typeface="Arial" panose="020B0604020202020204" pitchFamily="34" charset="0"/>
                <a:cs typeface="Arial" panose="020B0604020202020204" pitchFamily="34" charset="0"/>
              </a:rPr>
              <a:t>νουκλεϊκό</a:t>
            </a:r>
            <a:r>
              <a:rPr lang="el-GR" sz="1600" dirty="0" smtClean="0">
                <a:latin typeface="Arial" panose="020B0604020202020204" pitchFamily="34" charset="0"/>
                <a:cs typeface="Arial" panose="020B0604020202020204" pitchFamily="34" charset="0"/>
              </a:rPr>
              <a:t> οξύ και πρωτεΐνη, αντίστοιχα), τα οποία επίσης </a:t>
            </a:r>
            <a:r>
              <a:rPr lang="el-GR" sz="1600" dirty="0" err="1" smtClean="0">
                <a:latin typeface="Arial" panose="020B0604020202020204" pitchFamily="34" charset="0"/>
                <a:cs typeface="Arial" panose="020B0604020202020204" pitchFamily="34" charset="0"/>
              </a:rPr>
              <a:t>αποικοδομούνται</a:t>
            </a:r>
            <a:r>
              <a:rPr lang="el-GR" sz="1600" dirty="0" smtClean="0">
                <a:latin typeface="Arial" panose="020B0604020202020204" pitchFamily="34" charset="0"/>
                <a:cs typeface="Arial" panose="020B0604020202020204" pitchFamily="34" charset="0"/>
              </a:rPr>
              <a:t> ταχέως στη φύση. Τα </a:t>
            </a:r>
            <a:r>
              <a:rPr lang="en-US" sz="1600" dirty="0" smtClean="0">
                <a:latin typeface="Arial" panose="020B0604020202020204" pitchFamily="34" charset="0"/>
                <a:cs typeface="Arial" panose="020B0604020202020204" pitchFamily="34" charset="0"/>
              </a:rPr>
              <a:t>VLPs </a:t>
            </a:r>
            <a:r>
              <a:rPr lang="el-GR" sz="1600" dirty="0" smtClean="0">
                <a:latin typeface="Arial" panose="020B0604020202020204" pitchFamily="34" charset="0"/>
                <a:cs typeface="Arial" panose="020B0604020202020204" pitchFamily="34" charset="0"/>
              </a:rPr>
              <a:t>θα </a:t>
            </a:r>
            <a:r>
              <a:rPr lang="el-GR" sz="1600" dirty="0" err="1" smtClean="0">
                <a:latin typeface="Arial" panose="020B0604020202020204" pitchFamily="34" charset="0"/>
                <a:cs typeface="Arial" panose="020B0604020202020204" pitchFamily="34" charset="0"/>
              </a:rPr>
              <a:t>εγκαψιδιώνουν</a:t>
            </a:r>
            <a:r>
              <a:rPr lang="el-GR" sz="1600" dirty="0" smtClean="0">
                <a:latin typeface="Arial" panose="020B0604020202020204" pitchFamily="34" charset="0"/>
                <a:cs typeface="Arial" panose="020B0604020202020204" pitchFamily="34" charset="0"/>
              </a:rPr>
              <a:t> τα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και θα παρέχουν προστασία απέναντι σε </a:t>
            </a:r>
            <a:r>
              <a:rPr lang="el-GR" sz="1600" dirty="0" err="1" smtClean="0">
                <a:latin typeface="Arial" panose="020B0604020202020204" pitchFamily="34" charset="0"/>
                <a:cs typeface="Arial" panose="020B0604020202020204" pitchFamily="34" charset="0"/>
              </a:rPr>
              <a:t>νουκλεάσες</a:t>
            </a:r>
            <a:r>
              <a:rPr lang="el-GR" sz="1600" dirty="0" smtClean="0">
                <a:latin typeface="Arial" panose="020B0604020202020204" pitchFamily="34" charset="0"/>
                <a:cs typeface="Arial" panose="020B0604020202020204" pitchFamily="34" charset="0"/>
              </a:rPr>
              <a:t> και άλλους περιβαλλοντικούς κινδύνους. Εξαιτίας της συν-εξέλιξης ιών και ξενιστών, τα τροποποιημένα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προβλέπεται ότι θα διεισδύουν στα έντομα-στόχους τους αποτελεσματικά, κατά έναν τρόπο που θα εξειδικεύεται ως προς το είδος του εντόμου. Τέλος, τα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δεν περιέχουν αντιγραφόμενο γενετικό υλικό: ενώ μοιάζουν με τους ιούς ως προς άλλα χαρακτηριστικά, αντιπροσωπεύουν μια προσέγγιση που οπωσδήποτε δεν περιλαμβάνει ΓΤΟ.</a:t>
            </a:r>
            <a:endParaRPr kumimoji="0" lang="el-GR" sz="1800" b="1"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0" name="Image" descr="Image"/>
          <p:cNvPicPr>
            <a:picLocks noChangeAspect="1"/>
          </p:cNvPicPr>
          <p:nvPr/>
        </p:nvPicPr>
        <p:blipFill>
          <a:blip r:embed="rId2" cstate="print"/>
          <a:stretch>
            <a:fillRect/>
          </a:stretch>
        </p:blipFill>
        <p:spPr>
          <a:xfrm>
            <a:off x="512294" y="8720102"/>
            <a:ext cx="2048026" cy="494271"/>
          </a:xfrm>
          <a:prstGeom prst="rect">
            <a:avLst/>
          </a:prstGeom>
          <a:ln w="12700">
            <a:miter lim="400000"/>
          </a:ln>
        </p:spPr>
      </p:pic>
    </p:spTree>
    <p:extLst>
      <p:ext uri="{BB962C8B-B14F-4D97-AF65-F5344CB8AC3E}">
        <p14:creationId xmlns:p14="http://schemas.microsoft.com/office/powerpoint/2010/main" val="271064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Slide Number Placeholder 6"/>
          <p:cNvSpPr>
            <a:spLocks noGrp="1"/>
          </p:cNvSpPr>
          <p:nvPr>
            <p:ph type="sldNum" sz="quarter" idx="2"/>
          </p:nvPr>
        </p:nvSpPr>
        <p:spPr>
          <a:xfrm>
            <a:off x="12528593" y="9159450"/>
            <a:ext cx="206787" cy="348813"/>
          </a:xfrm>
        </p:spPr>
        <p:txBody>
          <a:bodyPr/>
          <a:lstStyle/>
          <a:p>
            <a:fld id="{86CB4B4D-7CA3-9044-876B-883B54F8677D}" type="slidenum">
              <a:rPr lang="en-US" b="1" smtClean="0">
                <a:solidFill>
                  <a:schemeClr val="bg1"/>
                </a:solidFill>
                <a:latin typeface="Calibri" panose="020F0502020204030204" pitchFamily="34" charset="0"/>
                <a:cs typeface="Calibri" panose="020F0502020204030204" pitchFamily="34" charset="0"/>
              </a:rPr>
              <a:pPr/>
              <a:t>5</a:t>
            </a:fld>
            <a:endParaRPr lang="en-US" b="1" dirty="0">
              <a:solidFill>
                <a:schemeClr val="bg1"/>
              </a:solidFill>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p:cNvSpPr txBox="1"/>
          <p:nvPr/>
        </p:nvSpPr>
        <p:spPr>
          <a:xfrm>
            <a:off x="2798064" y="1082835"/>
            <a:ext cx="8132064" cy="1579920"/>
          </a:xfrm>
          <a:prstGeom prst="rect">
            <a:avLst/>
          </a:prstGeom>
          <a:solidFill>
            <a:srgbClr val="FF89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l-GR" b="1" i="0" u="none" strike="noStrike" cap="none" spc="0" normalizeH="0" baseline="0" dirty="0">
              <a:ln>
                <a:noFill/>
              </a:ln>
              <a:solidFill>
                <a:schemeClr val="bg1">
                  <a:lumMod val="95000"/>
                </a:schemeClr>
              </a:solidFill>
              <a:effectLst/>
              <a:uFillTx/>
              <a:latin typeface="Calibri" panose="020F0502020204030204" pitchFamily="34" charset="0"/>
              <a:cs typeface="Calibri" panose="020F0502020204030204" pitchFamily="34" charset="0"/>
              <a:sym typeface="Helvetica Neue"/>
            </a:endParaRPr>
          </a:p>
          <a:p>
            <a:r>
              <a:rPr kumimoji="0" lang="el-GR" b="1" i="0" u="none" strike="noStrike" cap="none" spc="0" normalizeH="0" baseline="0" dirty="0">
                <a:ln>
                  <a:noFill/>
                </a:ln>
                <a:solidFill>
                  <a:schemeClr val="bg1">
                    <a:lumMod val="95000"/>
                  </a:schemeClr>
                </a:solidFill>
                <a:effectLst/>
                <a:uFillTx/>
                <a:latin typeface="Arial" panose="020B0604020202020204" pitchFamily="34" charset="0"/>
                <a:cs typeface="Arial" panose="020B0604020202020204" pitchFamily="34" charset="0"/>
                <a:sym typeface="Helvetica Neue"/>
              </a:rPr>
              <a:t>Αναμενόμενα αποτελέσματα </a:t>
            </a:r>
            <a:r>
              <a:rPr lang="el-GR" dirty="0">
                <a:solidFill>
                  <a:schemeClr val="bg1">
                    <a:lumMod val="95000"/>
                  </a:schemeClr>
                </a:solidFill>
                <a:latin typeface="Arial" panose="020B0604020202020204" pitchFamily="34" charset="0"/>
                <a:cs typeface="Arial" panose="020B0604020202020204" pitchFamily="34" charset="0"/>
              </a:rPr>
              <a:t>&amp; </a:t>
            </a:r>
            <a:r>
              <a:rPr kumimoji="0" lang="el-GR" b="1" i="0" u="none" strike="noStrike" cap="none" spc="0" normalizeH="0" baseline="0" dirty="0">
                <a:ln>
                  <a:noFill/>
                </a:ln>
                <a:solidFill>
                  <a:schemeClr val="bg1">
                    <a:lumMod val="95000"/>
                  </a:schemeClr>
                </a:solidFill>
                <a:effectLst/>
                <a:uFillTx/>
                <a:latin typeface="Arial" panose="020B0604020202020204" pitchFamily="34" charset="0"/>
                <a:cs typeface="Arial" panose="020B0604020202020204" pitchFamily="34" charset="0"/>
                <a:sym typeface="Helvetica Neue"/>
              </a:rPr>
              <a:t>Αντ</a:t>
            </a:r>
            <a:r>
              <a:rPr lang="el-GR" dirty="0">
                <a:solidFill>
                  <a:schemeClr val="bg1">
                    <a:lumMod val="95000"/>
                  </a:schemeClr>
                </a:solidFill>
                <a:latin typeface="Arial" panose="020B0604020202020204" pitchFamily="34" charset="0"/>
                <a:cs typeface="Arial" panose="020B0604020202020204" pitchFamily="34" charset="0"/>
              </a:rPr>
              <a:t>ίκτυπος του Ερευνητικού </a:t>
            </a:r>
            <a:r>
              <a:rPr lang="el-GR" dirty="0" smtClean="0">
                <a:solidFill>
                  <a:schemeClr val="bg1">
                    <a:lumMod val="95000"/>
                  </a:schemeClr>
                </a:solidFill>
                <a:latin typeface="Arial" panose="020B0604020202020204" pitchFamily="34" charset="0"/>
                <a:cs typeface="Arial" panose="020B0604020202020204" pitchFamily="34" charset="0"/>
              </a:rPr>
              <a:t>Έργου</a:t>
            </a:r>
            <a:endParaRPr lang="el-GR" dirty="0">
              <a:solidFill>
                <a:schemeClr val="bg1">
                  <a:lumMod val="95000"/>
                </a:schemeClr>
              </a:solidFill>
              <a:latin typeface="Calibri" panose="020F0502020204030204" pitchFamily="34" charset="0"/>
              <a:cs typeface="Calibri" panose="020F0502020204030204" pitchFamily="34" charset="0"/>
            </a:endParaRPr>
          </a:p>
          <a:p>
            <a:pPr algn="just"/>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346400" y="2785974"/>
            <a:ext cx="12312000" cy="59041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600"/>
              </a:spcAft>
              <a:buClrTx/>
              <a:buSzTx/>
              <a:buFontTx/>
              <a:buNone/>
              <a:tabLst/>
            </a:pPr>
            <a:r>
              <a:rPr kumimoji="0" lang="el-GR" sz="1600" b="1"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Το σύστημα έκφρασης με χρήση </a:t>
            </a:r>
            <a:r>
              <a:rPr kumimoji="0" lang="el-GR" sz="1600" b="1"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Helvetica Neue"/>
              </a:rPr>
              <a:t>μπακουλοϊών</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ως φορέων (</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BEVS)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θα χρησιμοποιηθεί για την έκφραση τόσο πρωτεϊνών του </a:t>
            </a:r>
            <a:r>
              <a:rPr kumimoji="0" lang="el-GR"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ιϊκού</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καψιδίου</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όσο και μορίων </a:t>
            </a:r>
            <a:r>
              <a:rPr kumimoji="0" lang="en-US"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dsRNA</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Ο τελικός στόχος θα είναι να παραχθούν </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VLP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που όχι μόνο θα </a:t>
            </a:r>
            <a:r>
              <a:rPr kumimoji="0" lang="el-GR"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εγκαψιδιώνουν</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και θα προστατεύουν το </a:t>
            </a:r>
            <a:r>
              <a:rPr kumimoji="0" lang="en-US"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dsRNA</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αλλά επίσης θα διατηρούν όλες τις υπόλοιπες χρήσιμες </a:t>
            </a:r>
            <a:r>
              <a:rPr kumimoji="0" lang="el-GR"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ιϊκές</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ιδιότητες όπως την είσοδο στο σώμα του εντόμου και τη διείσδυση μέσω κυτταρικών μεμβρανών. Προκειμένου να επιτευχθούν αυτοί οι φιλόδοξοι στόχοι </a:t>
            </a:r>
            <a:r>
              <a:rPr lang="el-GR" sz="1600" dirty="0" smtClean="0">
                <a:latin typeface="Arial" panose="020B0604020202020204" pitchFamily="34" charset="0"/>
                <a:cs typeface="Arial" panose="020B0604020202020204" pitchFamily="34" charset="0"/>
              </a:rPr>
              <a:t>αρκετές σημαντικές προκλήσεις είναι σαφείς.</a:t>
            </a:r>
          </a:p>
          <a:p>
            <a:pPr marL="0" marR="0" indent="0" algn="just" defTabSz="584200" rtl="0" fontAlgn="auto" latinLnBrk="0" hangingPunct="0">
              <a:lnSpc>
                <a:spcPct val="100000"/>
              </a:lnSpc>
              <a:spcBef>
                <a:spcPts val="0"/>
              </a:spcBef>
              <a:spcAft>
                <a:spcPts val="600"/>
              </a:spcAft>
              <a:buClrTx/>
              <a:buSzTx/>
              <a:buFontTx/>
              <a:buNone/>
              <a:tabLst/>
            </a:pP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Πρώτον, για να αποκτήσουν τα </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VLP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όλες τις απαραίτητες ιδιότητες,</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lang="el-GR" sz="1600" dirty="0" smtClean="0">
                <a:latin typeface="Arial" panose="020B0604020202020204" pitchFamily="34" charset="0"/>
                <a:cs typeface="Arial" panose="020B0604020202020204" pitchFamily="34" charset="0"/>
              </a:rPr>
              <a:t>χρειάζεται να συναρμολογηθούν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από διαφορετικές </a:t>
            </a:r>
            <a:r>
              <a:rPr lang="el-GR" sz="1600" dirty="0" err="1" smtClean="0">
                <a:latin typeface="Arial" panose="020B0604020202020204" pitchFamily="34" charset="0"/>
                <a:cs typeface="Arial" panose="020B0604020202020204" pitchFamily="34" charset="0"/>
              </a:rPr>
              <a:t>καψιδιακές</a:t>
            </a:r>
            <a:r>
              <a:rPr lang="el-GR" sz="1600" dirty="0" smtClean="0">
                <a:latin typeface="Arial" panose="020B0604020202020204" pitchFamily="34" charset="0"/>
                <a:cs typeface="Arial" panose="020B0604020202020204" pitchFamily="34" charset="0"/>
              </a:rPr>
              <a:t> πρωτεΐνες. Συγκεκριμένες </a:t>
            </a:r>
            <a:r>
              <a:rPr lang="el-GR" sz="1600" dirty="0" err="1" smtClean="0">
                <a:latin typeface="Arial" panose="020B0604020202020204" pitchFamily="34" charset="0"/>
                <a:cs typeface="Arial" panose="020B0604020202020204" pitchFamily="34" charset="0"/>
              </a:rPr>
              <a:t>καψιδιακές</a:t>
            </a:r>
            <a:r>
              <a:rPr lang="el-GR" sz="1600" dirty="0" smtClean="0">
                <a:latin typeface="Arial" panose="020B0604020202020204" pitchFamily="34" charset="0"/>
                <a:cs typeface="Arial" panose="020B0604020202020204" pitchFamily="34" charset="0"/>
              </a:rPr>
              <a:t> πρωτεΐνες θα συναρμολογούνται αυθόρμητα στο προστατευτικό κέλυφος που αποτελεί τη βασική δομή επάνω στην οποία</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θα στρατολογούνται άλλες </a:t>
            </a:r>
            <a:r>
              <a:rPr lang="el-GR" sz="1600" dirty="0" err="1" smtClean="0">
                <a:latin typeface="Arial" panose="020B0604020202020204" pitchFamily="34" charset="0"/>
                <a:cs typeface="Arial" panose="020B0604020202020204" pitchFamily="34" charset="0"/>
              </a:rPr>
              <a:t>καψιδιακές</a:t>
            </a:r>
            <a:r>
              <a:rPr lang="el-GR" sz="1600" dirty="0" smtClean="0">
                <a:latin typeface="Arial" panose="020B0604020202020204" pitchFamily="34" charset="0"/>
                <a:cs typeface="Arial" panose="020B0604020202020204" pitchFamily="34" charset="0"/>
              </a:rPr>
              <a:t> πρωτεΐνες με λειτουργίες απαραίτητες για την πρόσδεση στο κύτταρο και τη διείσδυση μέσω μεμβράνης. Γι’ αυτό θα χρειαστούν μοριακές κατασκευές «</a:t>
            </a:r>
            <a:r>
              <a:rPr lang="en-US" sz="1600" dirty="0" err="1" smtClean="0">
                <a:latin typeface="Arial" panose="020B0604020202020204" pitchFamily="34" charset="0"/>
                <a:cs typeface="Arial" panose="020B0604020202020204" pitchFamily="34" charset="0"/>
              </a:rPr>
              <a:t>MultiBac</a:t>
            </a:r>
            <a:r>
              <a:rPr lang="el-GR"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όπου θα εκφράζονται αρκετές </a:t>
            </a:r>
            <a:r>
              <a:rPr lang="el-GR" sz="1600" dirty="0" err="1" smtClean="0">
                <a:latin typeface="Arial" panose="020B0604020202020204" pitchFamily="34" charset="0"/>
                <a:cs typeface="Arial" panose="020B0604020202020204" pitchFamily="34" charset="0"/>
              </a:rPr>
              <a:t>καψιδιακές</a:t>
            </a:r>
            <a:r>
              <a:rPr lang="el-GR" sz="1600" dirty="0" smtClean="0">
                <a:latin typeface="Arial" panose="020B0604020202020204" pitchFamily="34" charset="0"/>
                <a:cs typeface="Arial" panose="020B0604020202020204" pitchFamily="34" charset="0"/>
              </a:rPr>
              <a:t> πρωτεΐνες υπό την κατάλληλη στοιχειομετρία.</a:t>
            </a:r>
          </a:p>
          <a:p>
            <a:pPr marL="0" marR="0" indent="0" algn="just" defTabSz="584200" rtl="0" fontAlgn="auto" latinLnBrk="0" hangingPunct="0">
              <a:lnSpc>
                <a:spcPct val="100000"/>
              </a:lnSpc>
              <a:spcBef>
                <a:spcPts val="0"/>
              </a:spcBef>
              <a:spcAft>
                <a:spcPts val="600"/>
              </a:spcAft>
              <a:buClrTx/>
              <a:buSzTx/>
              <a:buFontTx/>
              <a:buNone/>
              <a:tabLst/>
            </a:pPr>
            <a:r>
              <a:rPr lang="el-GR" sz="1600" dirty="0" smtClean="0">
                <a:latin typeface="Arial" panose="020B0604020202020204" pitchFamily="34" charset="0"/>
                <a:cs typeface="Arial" panose="020B0604020202020204" pitchFamily="34" charset="0"/>
              </a:rPr>
              <a:t>Δεύτερον, η ικανότητα των </a:t>
            </a:r>
            <a:r>
              <a:rPr lang="en-US" sz="1600" dirty="0" smtClean="0">
                <a:latin typeface="Arial" panose="020B0604020202020204" pitchFamily="34" charset="0"/>
                <a:cs typeface="Arial" panose="020B0604020202020204" pitchFamily="34" charset="0"/>
              </a:rPr>
              <a:t>BEVS </a:t>
            </a:r>
            <a:r>
              <a:rPr lang="el-GR" sz="1600" dirty="0" smtClean="0">
                <a:latin typeface="Arial" panose="020B0604020202020204" pitchFamily="34" charset="0"/>
                <a:cs typeface="Arial" panose="020B0604020202020204" pitchFamily="34" charset="0"/>
              </a:rPr>
              <a:t>να παράγουν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σε υψηλά επίπεδα παραμένει ανεξερεύνητη. Η υψηλή παραγωγή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ενδέχεται να προϋποθέτει περαιτέρω τροποποίηση του ιού και των κυτταρικών σειρών, προκειμένου να ουδετεροποιηθεί η ενεργότητα </a:t>
            </a:r>
            <a:r>
              <a:rPr lang="el-GR" sz="1600" dirty="0" err="1" smtClean="0">
                <a:latin typeface="Arial" panose="020B0604020202020204" pitchFamily="34" charset="0"/>
                <a:cs typeface="Arial" panose="020B0604020202020204" pitchFamily="34" charset="0"/>
              </a:rPr>
              <a:t>νουκλεασών</a:t>
            </a:r>
            <a:r>
              <a:rPr lang="el-GR" sz="1600" dirty="0" smtClean="0">
                <a:latin typeface="Arial" panose="020B0604020202020204" pitchFamily="34" charset="0"/>
                <a:cs typeface="Arial" panose="020B0604020202020204" pitchFamily="34" charset="0"/>
              </a:rPr>
              <a:t> και να προστατευτεί το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από συγκεκριμένες πρωτεΐνες πρόσδεσης.</a:t>
            </a:r>
          </a:p>
          <a:p>
            <a:pPr marL="0" marR="0" indent="0" algn="just" defTabSz="584200" rtl="0" fontAlgn="auto" latinLnBrk="0" hangingPunct="0">
              <a:lnSpc>
                <a:spcPct val="100000"/>
              </a:lnSpc>
              <a:spcBef>
                <a:spcPts val="0"/>
              </a:spcBef>
              <a:spcAft>
                <a:spcPts val="600"/>
              </a:spcAft>
              <a:buClrTx/>
              <a:buSzTx/>
              <a:buFontTx/>
              <a:buNone/>
              <a:tabLst/>
            </a:pPr>
            <a:r>
              <a:rPr lang="el-GR" sz="1600" dirty="0" smtClean="0">
                <a:latin typeface="Arial" panose="020B0604020202020204" pitchFamily="34" charset="0"/>
                <a:cs typeface="Arial" panose="020B0604020202020204" pitchFamily="34" charset="0"/>
              </a:rPr>
              <a:t>Τρίτον, χρειάζεται να επινοηθεί στρατηγική για την αποτελεσματική στρατολόγηση των </a:t>
            </a:r>
            <a:r>
              <a:rPr lang="el-GR" sz="1600" dirty="0" err="1" smtClean="0">
                <a:latin typeface="Arial" panose="020B0604020202020204" pitchFamily="34" charset="0"/>
                <a:cs typeface="Arial" panose="020B0604020202020204" pitchFamily="34" charset="0"/>
              </a:rPr>
              <a:t>συμπαραγόμενων</a:t>
            </a:r>
            <a:r>
              <a:rPr lang="el-GR"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στα συναρμολογούμενα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Στο έργο, πρωτεΐνες πρόσδεσης με υψηλή συγγένεια για συγκεκριμένες δευτερογενείς δομές </a:t>
            </a:r>
            <a:r>
              <a:rPr lang="en-US" sz="1600" dirty="0" smtClean="0">
                <a:latin typeface="Arial" panose="020B0604020202020204" pitchFamily="34" charset="0"/>
                <a:cs typeface="Arial" panose="020B0604020202020204" pitchFamily="34" charset="0"/>
              </a:rPr>
              <a:t>RNA </a:t>
            </a:r>
            <a:r>
              <a:rPr lang="el-GR" sz="1600" dirty="0" smtClean="0">
                <a:latin typeface="Arial" panose="020B0604020202020204" pitchFamily="34" charset="0"/>
                <a:cs typeface="Arial" panose="020B0604020202020204" pitchFamily="34" charset="0"/>
              </a:rPr>
              <a:t>θα ενσωματωθούν σε </a:t>
            </a:r>
            <a:r>
              <a:rPr lang="el-GR" sz="1600" dirty="0" err="1" smtClean="0">
                <a:latin typeface="Arial" panose="020B0604020202020204" pitchFamily="34" charset="0"/>
                <a:cs typeface="Arial" panose="020B0604020202020204" pitchFamily="34" charset="0"/>
              </a:rPr>
              <a:t>καψιδιακές</a:t>
            </a:r>
            <a:r>
              <a:rPr lang="el-GR" sz="1600" dirty="0" smtClean="0">
                <a:latin typeface="Arial" panose="020B0604020202020204" pitchFamily="34" charset="0"/>
                <a:cs typeface="Arial" panose="020B0604020202020204" pitchFamily="34" charset="0"/>
              </a:rPr>
              <a:t> πρωτεΐνες υπό τη μορφή σύντηξης. Παράλληλα, φουρκέτες </a:t>
            </a:r>
            <a:r>
              <a:rPr lang="en-US" sz="1600" dirty="0" smtClean="0">
                <a:latin typeface="Arial" panose="020B0604020202020204" pitchFamily="34" charset="0"/>
                <a:cs typeface="Arial" panose="020B0604020202020204" pitchFamily="34" charset="0"/>
              </a:rPr>
              <a:t>RNA </a:t>
            </a:r>
            <a:r>
              <a:rPr lang="el-GR" sz="1600" dirty="0" smtClean="0">
                <a:latin typeface="Arial" panose="020B0604020202020204" pitchFamily="34" charset="0"/>
                <a:cs typeface="Arial" panose="020B0604020202020204" pitchFamily="34" charset="0"/>
              </a:rPr>
              <a:t>θα περιέχουν ειδικά χαρακτηριστικά για </a:t>
            </a:r>
            <a:r>
              <a:rPr lang="el-GR" sz="1600" dirty="0" err="1" smtClean="0">
                <a:latin typeface="Arial" panose="020B0604020202020204" pitchFamily="34" charset="0"/>
                <a:cs typeface="Arial" panose="020B0604020202020204" pitchFamily="34" charset="0"/>
              </a:rPr>
              <a:t>αλληλεπίδράσεις</a:t>
            </a:r>
            <a:r>
              <a:rPr lang="el-GR" sz="1600" dirty="0" smtClean="0">
                <a:latin typeface="Arial" panose="020B0604020202020204" pitchFamily="34" charset="0"/>
                <a:cs typeface="Arial" panose="020B0604020202020204" pitchFamily="34" charset="0"/>
              </a:rPr>
              <a:t> υψηλής συγγένειας.</a:t>
            </a:r>
          </a:p>
          <a:p>
            <a:pPr marL="0" marR="0" indent="0" algn="just" defTabSz="584200" rtl="0" fontAlgn="auto" latinLnBrk="0" hangingPunct="0">
              <a:lnSpc>
                <a:spcPct val="100000"/>
              </a:lnSpc>
              <a:spcBef>
                <a:spcPts val="0"/>
              </a:spcBef>
              <a:spcAft>
                <a:spcPts val="600"/>
              </a:spcAft>
              <a:buClrTx/>
              <a:buSzTx/>
              <a:buFontTx/>
              <a:buNone/>
              <a:tabLst/>
            </a:pPr>
            <a:r>
              <a:rPr lang="el-GR" sz="1600" dirty="0" smtClean="0">
                <a:latin typeface="Arial" panose="020B0604020202020204" pitchFamily="34" charset="0"/>
                <a:cs typeface="Arial" panose="020B0604020202020204" pitchFamily="34" charset="0"/>
              </a:rPr>
              <a:t>Το έργο παρουσιάζει τη μοναδική ιδέα των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προκειμένου να αυξηθεί η αποτελεσματικότητα της παράδοσης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σε επιβλαβή έντομα-στόχους. Ενώ υπάρχουν σημαντικές προκλήσεις μπροστά μας, ερευνάται ένα νέο παράδειγμα που τελικά θα μπορούσε να μετατοπίσει τις στρατηγικές ελέγχου επιβλαβών εντόμων προς βιοτεχνολογικές λύσεις, οι οποίες θα βασίζονται σε φυσικές αλληλεπιδράσεις παθογόνου-ξενιστή, και ταυτόχρονα  θα αποφεύγουν πιθανούς κινδύνους που σχετίζονται με αντιγραφόμενο γενετικό υλικό.  </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   </a:t>
            </a:r>
            <a:endParaRPr kumimoji="0" lang="el-GR" sz="1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0" name="Image" descr="Image"/>
          <p:cNvPicPr>
            <a:picLocks noChangeAspect="1"/>
          </p:cNvPicPr>
          <p:nvPr/>
        </p:nvPicPr>
        <p:blipFill>
          <a:blip r:embed="rId2" cstate="print"/>
          <a:stretch>
            <a:fillRect/>
          </a:stretch>
        </p:blipFill>
        <p:spPr>
          <a:xfrm>
            <a:off x="512294" y="8720102"/>
            <a:ext cx="2048026" cy="494271"/>
          </a:xfrm>
          <a:prstGeom prst="rect">
            <a:avLst/>
          </a:prstGeom>
          <a:ln w="12700">
            <a:miter lim="400000"/>
          </a:ln>
        </p:spPr>
      </p:pic>
    </p:spTree>
    <p:extLst>
      <p:ext uri="{BB962C8B-B14F-4D97-AF65-F5344CB8AC3E}">
        <p14:creationId xmlns:p14="http://schemas.microsoft.com/office/powerpoint/2010/main" val="203521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Slide Number Placeholder 6"/>
          <p:cNvSpPr>
            <a:spLocks noGrp="1"/>
          </p:cNvSpPr>
          <p:nvPr>
            <p:ph type="sldNum" sz="quarter" idx="2"/>
          </p:nvPr>
        </p:nvSpPr>
        <p:spPr>
          <a:xfrm>
            <a:off x="12528593" y="9159450"/>
            <a:ext cx="206787" cy="348813"/>
          </a:xfrm>
        </p:spPr>
        <p:txBody>
          <a:bodyPr/>
          <a:lstStyle/>
          <a:p>
            <a:fld id="{86CB4B4D-7CA3-9044-876B-883B54F8677D}" type="slidenum">
              <a:rPr lang="en-US" b="1" smtClean="0">
                <a:solidFill>
                  <a:schemeClr val="bg1"/>
                </a:solidFill>
                <a:latin typeface="Calibri" panose="020F0502020204030204" pitchFamily="34" charset="0"/>
                <a:cs typeface="Calibri" panose="020F0502020204030204" pitchFamily="34" charset="0"/>
              </a:rPr>
              <a:pPr/>
              <a:t>6</a:t>
            </a:fld>
            <a:endParaRPr lang="en-US" b="1" dirty="0">
              <a:solidFill>
                <a:schemeClr val="bg1"/>
              </a:solidFill>
              <a:latin typeface="Calibri" panose="020F0502020204030204" pitchFamily="34" charset="0"/>
              <a:cs typeface="Calibri" panose="020F0502020204030204" pitchFamily="34" charset="0"/>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p:cNvSpPr txBox="1"/>
          <p:nvPr/>
        </p:nvSpPr>
        <p:spPr>
          <a:xfrm>
            <a:off x="2991104" y="1881345"/>
            <a:ext cx="7786624" cy="1579920"/>
          </a:xfrm>
          <a:prstGeom prst="rect">
            <a:avLst/>
          </a:prstGeom>
          <a:solidFill>
            <a:srgbClr val="FF89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l-GR" b="1" i="0" u="none" strike="noStrike" cap="none" spc="0" normalizeH="0" baseline="0" dirty="0">
              <a:ln>
                <a:noFill/>
              </a:ln>
              <a:solidFill>
                <a:schemeClr val="bg1">
                  <a:lumMod val="95000"/>
                </a:schemeClr>
              </a:solidFill>
              <a:effectLst/>
              <a:uFillTx/>
              <a:latin typeface="Calibri" panose="020F0502020204030204" pitchFamily="34" charset="0"/>
              <a:cs typeface="Calibri" panose="020F0502020204030204" pitchFamily="34" charset="0"/>
              <a:sym typeface="Helvetica Neue"/>
            </a:endParaRPr>
          </a:p>
          <a:p>
            <a:r>
              <a:rPr lang="el-GR" dirty="0">
                <a:solidFill>
                  <a:schemeClr val="bg1">
                    <a:lumMod val="95000"/>
                  </a:schemeClr>
                </a:solidFill>
                <a:latin typeface="Arial" panose="020B0604020202020204" pitchFamily="34" charset="0"/>
                <a:cs typeface="Arial" panose="020B0604020202020204" pitchFamily="34" charset="0"/>
              </a:rPr>
              <a:t>Η σημασία της χρηματοδότησης</a:t>
            </a:r>
          </a:p>
          <a:p>
            <a:pPr algn="just"/>
            <a:endParaRPr lang="el-GR" dirty="0">
              <a:solidFill>
                <a:schemeClr val="bg1">
                  <a:lumMod val="95000"/>
                </a:schemeClr>
              </a:solidFill>
              <a:latin typeface="Calibri" panose="020F0502020204030204" pitchFamily="34" charset="0"/>
              <a:cs typeface="Calibri" panose="020F0502020204030204" pitchFamily="34" charset="0"/>
            </a:endParaRPr>
          </a:p>
          <a:p>
            <a:pPr algn="just"/>
            <a:endParaRPr lang="en-US" dirty="0">
              <a:solidFill>
                <a:schemeClr val="bg1">
                  <a:lumMod val="9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387350" y="4059383"/>
            <a:ext cx="12230100" cy="2718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600"/>
              </a:spcAft>
              <a:buClrTx/>
              <a:buSzTx/>
              <a:buFontTx/>
              <a:buNone/>
              <a:tabLst/>
            </a:pPr>
            <a:r>
              <a:rPr lang="el-GR" sz="1600" dirty="0" smtClean="0">
                <a:latin typeface="Arial" panose="020B0604020202020204" pitchFamily="34" charset="0"/>
                <a:cs typeface="Arial" panose="020B0604020202020204" pitchFamily="34" charset="0"/>
              </a:rPr>
              <a:t>Η ανάγκη για ν</a:t>
            </a:r>
            <a:r>
              <a:rPr kumimoji="0" lang="el-GR" sz="1600" b="1"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έες στρατηγικές, που βασίζονται</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σε </a:t>
            </a:r>
            <a:r>
              <a:rPr lang="el-GR" sz="1600" dirty="0" smtClean="0">
                <a:latin typeface="Arial" panose="020B0604020202020204" pitchFamily="34" charset="0"/>
                <a:cs typeface="Arial" panose="020B0604020202020204" pitchFamily="34" charset="0"/>
              </a:rPr>
              <a:t>νέους τρόπους δράσης και έχουν ελάχιστες ανεπιθύμητες ενέργειες ως προς τον έλεγχο</a:t>
            </a:r>
            <a:r>
              <a:rPr kumimoji="0" lang="el-GR" sz="1600" b="1"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 επιβλαβών εντόμων</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είναι επείγουσα. Η τεχνική </a:t>
            </a:r>
            <a:r>
              <a:rPr kumimoji="0" lang="en-US" sz="1600" b="1" u="none" strike="noStrike" cap="none" spc="0" normalizeH="0" dirty="0" err="1" smtClean="0">
                <a:ln>
                  <a:noFill/>
                </a:ln>
                <a:solidFill>
                  <a:srgbClr val="000000"/>
                </a:solidFill>
                <a:effectLst/>
                <a:uFillTx/>
                <a:latin typeface="Arial" panose="020B0604020202020204" pitchFamily="34" charset="0"/>
                <a:cs typeface="Arial" panose="020B0604020202020204" pitchFamily="34" charset="0"/>
                <a:sym typeface="Helvetica Neue"/>
              </a:rPr>
              <a:t>RNAi</a:t>
            </a:r>
            <a:r>
              <a:rPr kumimoji="0" lang="en-US"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 </a:t>
            </a:r>
            <a:r>
              <a:rPr kumimoji="0" lang="el-GR" sz="1600" b="1"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Neue"/>
              </a:rPr>
              <a:t>μπορεί να υποστηριχθεί ως μέρος της λύσης αλλά η αποτελεσματικότητά της χρειάζεται να βελτιωθεί ώστε να γίνει οικονομικά βιώσιμη.</a:t>
            </a:r>
          </a:p>
          <a:p>
            <a:pPr algn="just">
              <a:spcAft>
                <a:spcPts val="600"/>
              </a:spcAft>
            </a:pPr>
            <a:r>
              <a:rPr lang="el-GR" sz="1600" baseline="0" dirty="0" smtClean="0">
                <a:latin typeface="Arial" panose="020B0604020202020204" pitchFamily="34" charset="0"/>
                <a:cs typeface="Arial" panose="020B0604020202020204" pitchFamily="34" charset="0"/>
              </a:rPr>
              <a:t>Τα</a:t>
            </a:r>
            <a:r>
              <a:rPr lang="el-GR"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dsRNA</a:t>
            </a:r>
            <a:r>
              <a:rPr lang="el-GR"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αντιπροσωπεύουν μια εντελώς νέα προσέγγιση αποτελεσματικής παράδοσης του </a:t>
            </a:r>
            <a:r>
              <a:rPr lang="en-US" sz="1600" dirty="0" err="1" smtClean="0">
                <a:latin typeface="Arial" panose="020B0604020202020204" pitchFamily="34" charset="0"/>
                <a:cs typeface="Arial" panose="020B0604020202020204" pitchFamily="34" charset="0"/>
              </a:rPr>
              <a:t>RNAi</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στα έντομα. Ενώ τα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εφαρμόζονται πολλαπλώς στην Ιατρική και την Κτηνιατρική, π.χ. στην παράδοση φαρμάκων και σε εμβολιασμούς, η αξιοποίησή τους στη Γεωργία παραμένει αμελητέα. Στο έργο αναλαμβάνεται η πρόκληση χρήσης </a:t>
            </a:r>
            <a:r>
              <a:rPr lang="en-US" sz="1600" dirty="0" smtClean="0">
                <a:latin typeface="Arial" panose="020B0604020202020204" pitchFamily="34" charset="0"/>
                <a:cs typeface="Arial" panose="020B0604020202020204" pitchFamily="34" charset="0"/>
              </a:rPr>
              <a:t>VLP </a:t>
            </a:r>
            <a:r>
              <a:rPr lang="el-GR" sz="1600" dirty="0" smtClean="0">
                <a:latin typeface="Arial" panose="020B0604020202020204" pitchFamily="34" charset="0"/>
                <a:cs typeface="Arial" panose="020B0604020202020204" pitchFamily="34" charset="0"/>
              </a:rPr>
              <a:t>για την αποτελεσματική και εξειδικευμένη παράδοση τοξικών μορίων </a:t>
            </a:r>
            <a:r>
              <a:rPr lang="en-US" sz="1600" dirty="0" err="1" smtClean="0">
                <a:latin typeface="Arial" panose="020B0604020202020204" pitchFamily="34" charset="0"/>
                <a:cs typeface="Arial" panose="020B0604020202020204" pitchFamily="34" charset="0"/>
              </a:rPr>
              <a:t>dsRNA</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σε επιβλαβή έντομα. Το </a:t>
            </a:r>
            <a:r>
              <a:rPr lang="en-US" sz="1600" dirty="0" smtClean="0">
                <a:latin typeface="Arial" panose="020B0604020202020204" pitchFamily="34" charset="0"/>
                <a:cs typeface="Arial" panose="020B0604020202020204" pitchFamily="34" charset="0"/>
              </a:rPr>
              <a:t>BEVS </a:t>
            </a:r>
            <a:r>
              <a:rPr lang="el-GR" sz="1600" dirty="0" smtClean="0">
                <a:latin typeface="Arial" panose="020B0604020202020204" pitchFamily="34" charset="0"/>
                <a:cs typeface="Arial" panose="020B0604020202020204" pitchFamily="34" charset="0"/>
              </a:rPr>
              <a:t>αξιοποιείται λοιπόν εξαιτίας της καλά τεκμηριωμένης ικανότητάς του να παράγει αποδοτικά </a:t>
            </a:r>
            <a:r>
              <a:rPr lang="el-GR" sz="1600" dirty="0" err="1" smtClean="0">
                <a:latin typeface="Arial" panose="020B0604020202020204" pitchFamily="34" charset="0"/>
                <a:cs typeface="Arial" panose="020B0604020202020204" pitchFamily="34" charset="0"/>
              </a:rPr>
              <a:t>μακρομοριακά</a:t>
            </a:r>
            <a:r>
              <a:rPr lang="el-GR" sz="1600" dirty="0" smtClean="0">
                <a:latin typeface="Arial" panose="020B0604020202020204" pitchFamily="34" charset="0"/>
                <a:cs typeface="Arial" panose="020B0604020202020204" pitchFamily="34" charset="0"/>
              </a:rPr>
              <a:t> σύμπλοκα. Συνεπώς το έργο εγκαινιάζει μια νέα βιοτεχνολογική πλατφόρμα για την παράδοση </a:t>
            </a:r>
            <a:r>
              <a:rPr lang="el-GR" sz="1600" dirty="0" err="1" smtClean="0">
                <a:latin typeface="Arial" panose="020B0604020202020204" pitchFamily="34" charset="0"/>
                <a:cs typeface="Arial" panose="020B0604020202020204" pitchFamily="34" charset="0"/>
              </a:rPr>
              <a:t>μακρομορίων</a:t>
            </a:r>
            <a:r>
              <a:rPr lang="el-GR" sz="1600" dirty="0" smtClean="0">
                <a:latin typeface="Arial" panose="020B0604020202020204" pitchFamily="34" charset="0"/>
                <a:cs typeface="Arial" panose="020B0604020202020204" pitchFamily="34" charset="0"/>
              </a:rPr>
              <a:t> σε έντομα, η οποία, εφόσον επιτύχει, μπορεί να εφαρμοστεί πολλαπλώς στη διαχείριση και στον έλεγχο πληθυσμών επιβλαβών εντόμων.</a:t>
            </a:r>
            <a:r>
              <a:rPr kumimoji="0" lang="el-GR" sz="1600" b="1"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  </a:t>
            </a:r>
            <a:endParaRPr kumimoji="0" lang="en-US" sz="1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0" name="Image" descr="Image"/>
          <p:cNvPicPr>
            <a:picLocks noChangeAspect="1"/>
          </p:cNvPicPr>
          <p:nvPr/>
        </p:nvPicPr>
        <p:blipFill>
          <a:blip r:embed="rId2" cstate="print"/>
          <a:stretch>
            <a:fillRect/>
          </a:stretch>
        </p:blipFill>
        <p:spPr>
          <a:xfrm>
            <a:off x="724232" y="8536346"/>
            <a:ext cx="2048026" cy="494271"/>
          </a:xfrm>
          <a:prstGeom prst="rect">
            <a:avLst/>
          </a:prstGeom>
          <a:ln w="12700">
            <a:miter lim="400000"/>
          </a:ln>
        </p:spPr>
      </p:pic>
    </p:spTree>
    <p:extLst>
      <p:ext uri="{BB962C8B-B14F-4D97-AF65-F5344CB8AC3E}">
        <p14:creationId xmlns:p14="http://schemas.microsoft.com/office/powerpoint/2010/main" val="401091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830180" y="5822645"/>
            <a:ext cx="11734051" cy="3190334"/>
          </a:xfrm>
          <a:prstGeom prst="rect">
            <a:avLst/>
          </a:prstGeom>
        </p:spPr>
        <p:txBody>
          <a:bodyPr anchor="b">
            <a:normAutofit fontScale="40000" lnSpcReduction="20000"/>
          </a:bodyPr>
          <a:lstStyle>
            <a:lvl1pPr algn="r" defTabSz="3429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t>
            </a:r>
            <a:b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endParaRPr lang="en-US" b="0" dirty="0"/>
          </a:p>
          <a:p>
            <a:pPr>
              <a:lnSpc>
                <a:spcPct val="170000"/>
              </a:lnSpc>
            </a:pPr>
            <a:endParaRPr lang="el-GR" sz="10400" cap="none" dirty="0">
              <a:ln>
                <a:noFill/>
              </a:ln>
              <a:solidFill>
                <a:srgbClr val="800000"/>
              </a:solidFill>
              <a:latin typeface="Helvetica Neue"/>
            </a:endParaRPr>
          </a:p>
          <a:p>
            <a:pPr>
              <a:lnSpc>
                <a:spcPct val="170000"/>
              </a:lnSpc>
            </a:pPr>
            <a:endParaRPr lang="el-GR" sz="10400" cap="none" dirty="0">
              <a:ln>
                <a:noFill/>
              </a:ln>
              <a:solidFill>
                <a:srgbClr val="800000"/>
              </a:solidFill>
              <a:latin typeface="Helvetica Neue"/>
            </a:endParaRPr>
          </a:p>
          <a:p>
            <a:pPr>
              <a:lnSpc>
                <a:spcPct val="170000"/>
              </a:lnSpc>
            </a:pPr>
            <a:endParaRPr lang="el-GR" sz="10400" cap="none" dirty="0">
              <a:ln>
                <a:noFill/>
              </a:ln>
              <a:solidFill>
                <a:srgbClr val="800000"/>
              </a:solidFill>
              <a:latin typeface="Helvetica Neue"/>
            </a:endParaRPr>
          </a:p>
          <a:p>
            <a:pPr>
              <a:lnSpc>
                <a:spcPct val="170000"/>
              </a:lnSpc>
            </a:pPr>
            <a:endParaRPr lang="el-GR" sz="9600" cap="none" dirty="0">
              <a:ln>
                <a:noFill/>
              </a:ln>
              <a:solidFill>
                <a:schemeClr val="bg2">
                  <a:lumMod val="25000"/>
                </a:schemeClr>
              </a:solidFill>
              <a:latin typeface="Helvetica Neue"/>
            </a:endParaRPr>
          </a:p>
        </p:txBody>
      </p:sp>
      <p:sp>
        <p:nvSpPr>
          <p:cNvPr id="5" name="Title 1"/>
          <p:cNvSpPr txBox="1">
            <a:spLocks/>
          </p:cNvSpPr>
          <p:nvPr/>
        </p:nvSpPr>
        <p:spPr>
          <a:xfrm>
            <a:off x="4165600" y="8631089"/>
            <a:ext cx="8839200" cy="1023133"/>
          </a:xfrm>
          <a:prstGeom prst="rect">
            <a:avLst/>
          </a:prstGeom>
        </p:spPr>
        <p:txBody>
          <a:bodyPr anchor="b">
            <a:normAutofit fontScale="25000" lnSpcReduction="20000"/>
          </a:bodyPr>
          <a:lstStyle>
            <a:lvl1pPr algn="r" defTabSz="3429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r>
            <a:br>
              <a:rPr kumimoji="0" lang="en-US" sz="3600" b="0"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t> </a:t>
            </a:r>
            <a:br>
              <a:rPr kumimoji="0" lang="en-US" sz="14700" b="1" i="0" u="none" strike="noStrike" kern="1200" cap="all" spc="0" normalizeH="0" baseline="0" noProof="0" dirty="0">
                <a:ln w="3175" cmpd="sng">
                  <a:noFill/>
                </a:ln>
                <a:solidFill>
                  <a:sysClr val="window" lastClr="FFFFFF"/>
                </a:solidFill>
                <a:effectLst/>
                <a:uLnTx/>
                <a:uFillTx/>
                <a:latin typeface="Calibri" panose="020F0502020204030204"/>
                <a:ea typeface="+mj-ea"/>
                <a:cs typeface="+mj-cs"/>
              </a:rPr>
            </a:br>
            <a:endParaRPr lang="en-US" b="0" dirty="0"/>
          </a:p>
          <a:p>
            <a:r>
              <a:rPr lang="el-GR" sz="14800" i="1" dirty="0">
                <a:solidFill>
                  <a:sysClr val="window" lastClr="FFFFFF"/>
                </a:solidFill>
                <a:latin typeface="Calibri" panose="020F0502020204030204"/>
              </a:rPr>
              <a:t>23.07.2019</a:t>
            </a:r>
          </a:p>
        </p:txBody>
      </p:sp>
      <p:sp>
        <p:nvSpPr>
          <p:cNvPr id="8" name="Rectangle 7"/>
          <p:cNvSpPr/>
          <p:nvPr/>
        </p:nvSpPr>
        <p:spPr>
          <a:xfrm>
            <a:off x="5443916" y="6914276"/>
            <a:ext cx="7950200" cy="384144"/>
          </a:xfrm>
          <a:prstGeom prst="rect">
            <a:avLst/>
          </a:prstGeom>
        </p:spPr>
        <p:txBody>
          <a:bodyPr wrap="square">
            <a:spAutoFit/>
          </a:bodyPr>
          <a:lstStyle/>
          <a:p>
            <a:pPr marL="140335">
              <a:lnSpc>
                <a:spcPct val="120000"/>
              </a:lnSpc>
            </a:pPr>
            <a:r>
              <a:rPr lang="el-GR" sz="1740" dirty="0">
                <a:solidFill>
                  <a:srgbClr val="F1A15A"/>
                </a:solidFill>
                <a:latin typeface="Arial" panose="020B0604020202020204" pitchFamily="34" charset="0"/>
                <a:ea typeface="Aka-AcidGR-Muli"/>
                <a:cs typeface="Arial" panose="020B0604020202020204" pitchFamily="34" charset="0"/>
              </a:rPr>
              <a:t>ΕΠΙΚΟΙΝΩΝΙΑ</a:t>
            </a:r>
            <a:endParaRPr lang="en-GB" sz="1740" dirty="0">
              <a:solidFill>
                <a:srgbClr val="F1A15A"/>
              </a:solidFill>
              <a:latin typeface="Arial" panose="020B0604020202020204" pitchFamily="34" charset="0"/>
              <a:ea typeface="Aka-AcidGR-Muli"/>
              <a:cs typeface="Arial" panose="020B0604020202020204" pitchFamily="34" charset="0"/>
            </a:endParaRPr>
          </a:p>
        </p:txBody>
      </p:sp>
      <p:sp>
        <p:nvSpPr>
          <p:cNvPr id="7" name="Βασιλίσσης Σοφίας 127, 11521, Αθήνα…"/>
          <p:cNvSpPr txBox="1"/>
          <p:nvPr/>
        </p:nvSpPr>
        <p:spPr>
          <a:xfrm>
            <a:off x="6829380" y="7218285"/>
            <a:ext cx="5339917" cy="1794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508254">
              <a:defRPr sz="1740" b="0">
                <a:solidFill>
                  <a:srgbClr val="8D2C2E"/>
                </a:solidFill>
                <a:latin typeface="Aka-AcidGR-Muli"/>
                <a:ea typeface="Aka-AcidGR-Muli"/>
                <a:cs typeface="Aka-AcidGR-Muli"/>
                <a:sym typeface="Aka-AcidGR-Muli"/>
              </a:defRPr>
            </a:pPr>
            <a:endParaRPr dirty="0"/>
          </a:p>
          <a:p>
            <a:pPr defTabSz="508254">
              <a:defRPr sz="1740" b="0">
                <a:solidFill>
                  <a:srgbClr val="8D2C2E"/>
                </a:solidFill>
                <a:latin typeface="Aka-AcidGR-Muli"/>
                <a:ea typeface="Aka-AcidGR-Muli"/>
                <a:cs typeface="Aka-AcidGR-Muli"/>
                <a:sym typeface="Aka-AcidGR-Muli"/>
              </a:defRPr>
            </a:pPr>
            <a:r>
              <a:rPr lang="el-GR" dirty="0">
                <a:latin typeface="Arial" panose="020B0604020202020204" pitchFamily="34" charset="0"/>
                <a:cs typeface="Arial" panose="020B0604020202020204" pitchFamily="34" charset="0"/>
              </a:rPr>
              <a:t>Λ. Συγγρού 185 &amp; Σάρδεων 2</a:t>
            </a:r>
          </a:p>
          <a:p>
            <a:pPr defTabSz="508254">
              <a:defRPr sz="1740" b="0">
                <a:solidFill>
                  <a:srgbClr val="8D2C2E"/>
                </a:solidFill>
                <a:latin typeface="Aka-AcidGR-Muli"/>
                <a:ea typeface="Aka-AcidGR-Muli"/>
                <a:cs typeface="Aka-AcidGR-Muli"/>
                <a:sym typeface="Aka-AcidGR-Muli"/>
              </a:defRPr>
            </a:pPr>
            <a:r>
              <a:rPr lang="el-GR" dirty="0">
                <a:latin typeface="Arial" panose="020B0604020202020204" pitchFamily="34" charset="0"/>
                <a:cs typeface="Arial" panose="020B0604020202020204" pitchFamily="34" charset="0"/>
              </a:rPr>
              <a:t>ΤΚ. 17121, Νέα Σμύρνη</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Ελλάδα</a:t>
            </a:r>
            <a:endParaRPr lang="en-US" dirty="0">
              <a:latin typeface="Arial" panose="020B0604020202020204" pitchFamily="34" charset="0"/>
              <a:cs typeface="Arial" panose="020B0604020202020204" pitchFamily="34" charset="0"/>
            </a:endParaRPr>
          </a:p>
          <a:p>
            <a:pPr defTabSz="508254">
              <a:defRPr sz="1740" b="0">
                <a:solidFill>
                  <a:srgbClr val="8D2C2E"/>
                </a:solidFill>
                <a:latin typeface="Aka-AcidGR-Muli"/>
                <a:ea typeface="Aka-AcidGR-Muli"/>
                <a:cs typeface="Aka-AcidGR-Muli"/>
                <a:sym typeface="Aka-AcidGR-Muli"/>
              </a:defRPr>
            </a:pPr>
            <a:r>
              <a:rPr dirty="0">
                <a:latin typeface="Arial" panose="020B0604020202020204" pitchFamily="34" charset="0"/>
                <a:cs typeface="Arial" panose="020B0604020202020204" pitchFamily="34" charset="0"/>
              </a:rPr>
              <a:t>210 64 12 410, 420</a:t>
            </a:r>
          </a:p>
          <a:p>
            <a:pPr defTabSz="508254">
              <a:defRPr sz="1740" b="0">
                <a:solidFill>
                  <a:srgbClr val="8D2C2E"/>
                </a:solidFill>
                <a:latin typeface="Aka-AcidGR-Muli"/>
                <a:ea typeface="Aka-AcidGR-Muli"/>
                <a:cs typeface="Aka-AcidGR-Muli"/>
                <a:sym typeface="Aka-AcidGR-Muli"/>
              </a:defRPr>
            </a:pPr>
            <a:r>
              <a:rPr lang="en-US" dirty="0" smtClean="0">
                <a:latin typeface="Arial" panose="020B0604020202020204" pitchFamily="34" charset="0"/>
                <a:cs typeface="Arial" panose="020B0604020202020204" pitchFamily="34" charset="0"/>
              </a:rPr>
              <a:t>communication</a:t>
            </a:r>
            <a:r>
              <a:rPr dirty="0" smtClean="0">
                <a:latin typeface="Arial" panose="020B0604020202020204" pitchFamily="34" charset="0"/>
                <a:cs typeface="Arial" panose="020B0604020202020204" pitchFamily="34" charset="0"/>
              </a:rPr>
              <a:t>@elidek.gr</a:t>
            </a:r>
            <a:endParaRPr dirty="0">
              <a:latin typeface="Arial" panose="020B0604020202020204" pitchFamily="34" charset="0"/>
              <a:cs typeface="Arial" panose="020B0604020202020204" pitchFamily="34" charset="0"/>
            </a:endParaRPr>
          </a:p>
          <a:p>
            <a:pPr defTabSz="508254">
              <a:defRPr sz="1740" b="0">
                <a:solidFill>
                  <a:srgbClr val="F1A15A"/>
                </a:solidFill>
                <a:latin typeface="Aka-AcidGR-Muli"/>
                <a:ea typeface="Aka-AcidGR-Muli"/>
                <a:cs typeface="Aka-AcidGR-Muli"/>
                <a:sym typeface="Aka-AcidGR-Muli"/>
              </a:defRPr>
            </a:pPr>
            <a:r>
              <a:rPr dirty="0">
                <a:latin typeface="Arial" panose="020B0604020202020204" pitchFamily="34" charset="0"/>
                <a:cs typeface="Arial" panose="020B0604020202020204" pitchFamily="34" charset="0"/>
              </a:rPr>
              <a:t>www.elidek.gr</a:t>
            </a:r>
          </a:p>
          <a:p>
            <a:pPr defTabSz="508254">
              <a:defRPr sz="1740" b="0">
                <a:solidFill>
                  <a:srgbClr val="F1A15A"/>
                </a:solidFill>
                <a:latin typeface="Aka-AcidGR-Muli"/>
                <a:ea typeface="Aka-AcidGR-Muli"/>
                <a:cs typeface="Aka-AcidGR-Muli"/>
                <a:sym typeface="Aka-AcidGR-Muli"/>
              </a:defRPr>
            </a:pPr>
            <a:endParaRPr dirty="0"/>
          </a:p>
        </p:txBody>
      </p:sp>
      <p:pic>
        <p:nvPicPr>
          <p:cNvPr id="9" name="Image" descr="Image"/>
          <p:cNvPicPr>
            <a:picLocks noChangeAspect="1"/>
          </p:cNvPicPr>
          <p:nvPr/>
        </p:nvPicPr>
        <p:blipFill>
          <a:blip r:embed="rId4" cstate="print"/>
          <a:stretch>
            <a:fillRect/>
          </a:stretch>
        </p:blipFill>
        <p:spPr>
          <a:xfrm>
            <a:off x="8775656" y="580004"/>
            <a:ext cx="3355778" cy="809884"/>
          </a:xfrm>
          <a:prstGeom prst="rect">
            <a:avLst/>
          </a:prstGeom>
          <a:ln w="12700">
            <a:miter lim="400000"/>
          </a:ln>
        </p:spPr>
      </p:pic>
    </p:spTree>
    <p:extLst>
      <p:ext uri="{BB962C8B-B14F-4D97-AF65-F5344CB8AC3E}">
        <p14:creationId xmlns:p14="http://schemas.microsoft.com/office/powerpoint/2010/main" val="41175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6026</TotalTime>
  <Words>1337</Words>
  <Application>Microsoft Office PowerPoint</Application>
  <PresentationFormat>Custom</PresentationFormat>
  <Paragraphs>80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Aspasia.Trevlaki</dc:creator>
  <cp:lastModifiedBy>panagiotis</cp:lastModifiedBy>
  <cp:revision>564</cp:revision>
  <cp:lastPrinted>2020-08-05T13:08:46Z</cp:lastPrinted>
  <dcterms:modified xsi:type="dcterms:W3CDTF">2021-02-25T09:57:48Z</dcterms:modified>
</cp:coreProperties>
</file>